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5"/>
  </p:notesMasterIdLst>
  <p:sldIdLst>
    <p:sldId id="1201" r:id="rId5"/>
    <p:sldId id="1220" r:id="rId6"/>
    <p:sldId id="1369" r:id="rId7"/>
    <p:sldId id="1400" r:id="rId8"/>
    <p:sldId id="1377" r:id="rId9"/>
    <p:sldId id="1378" r:id="rId10"/>
    <p:sldId id="1243" r:id="rId11"/>
    <p:sldId id="1376" r:id="rId12"/>
    <p:sldId id="1375" r:id="rId13"/>
    <p:sldId id="1374" r:id="rId14"/>
    <p:sldId id="1373" r:id="rId15"/>
    <p:sldId id="1372" r:id="rId16"/>
    <p:sldId id="1371" r:id="rId17"/>
    <p:sldId id="1370" r:id="rId18"/>
    <p:sldId id="1379" r:id="rId19"/>
    <p:sldId id="1384" r:id="rId20"/>
    <p:sldId id="1383" r:id="rId21"/>
    <p:sldId id="1382" r:id="rId22"/>
    <p:sldId id="1381" r:id="rId23"/>
    <p:sldId id="1380" r:id="rId24"/>
    <p:sldId id="1244" r:id="rId25"/>
    <p:sldId id="1385" r:id="rId26"/>
    <p:sldId id="1387" r:id="rId27"/>
    <p:sldId id="1386" r:id="rId28"/>
    <p:sldId id="1392" r:id="rId29"/>
    <p:sldId id="1391" r:id="rId30"/>
    <p:sldId id="1390" r:id="rId31"/>
    <p:sldId id="1389" r:id="rId32"/>
    <p:sldId id="1401" r:id="rId33"/>
    <p:sldId id="1264" r:id="rId34"/>
    <p:sldId id="1402" r:id="rId35"/>
    <p:sldId id="1398" r:id="rId36"/>
    <p:sldId id="1399" r:id="rId37"/>
    <p:sldId id="1397" r:id="rId38"/>
    <p:sldId id="1396" r:id="rId39"/>
    <p:sldId id="1395" r:id="rId40"/>
    <p:sldId id="1394" r:id="rId41"/>
    <p:sldId id="1393" r:id="rId42"/>
    <p:sldId id="1252" r:id="rId43"/>
    <p:sldId id="125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Medium" panose="00000600000000000000" pitchFamily="2" charset="0"/>
      <p:regular r:id="rId58"/>
      <p:bold r:id="rId59"/>
      <p:italic r:id="rId60"/>
      <p:boldItalic r:id="rId61"/>
    </p:embeddedFont>
    <p:embeddedFont>
      <p:font typeface="Trebuchet MS" panose="020B0603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6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B03"/>
    <a:srgbClr val="7300FF"/>
    <a:srgbClr val="9900FF"/>
    <a:srgbClr val="D5683F"/>
    <a:srgbClr val="FFA086"/>
    <a:srgbClr val="006BAE"/>
    <a:srgbClr val="8FD4FF"/>
    <a:srgbClr val="00416B"/>
    <a:srgbClr val="1FA8FF"/>
    <a:srgbClr val="196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926BA-328E-4CB0-B6A4-AC9B22D581C6}" v="52" dt="2022-11-24T19:28:52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4648"/>
  </p:normalViewPr>
  <p:slideViewPr>
    <p:cSldViewPr snapToGrid="0">
      <p:cViewPr>
        <p:scale>
          <a:sx n="200" d="100"/>
          <a:sy n="200" d="100"/>
        </p:scale>
        <p:origin x="708" y="528"/>
      </p:cViewPr>
      <p:guideLst>
        <p:guide orient="horz" pos="1556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15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62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99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2680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63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895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423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662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0299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820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055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326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1621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696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5284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994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5536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446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0065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9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53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748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73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601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30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83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006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64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347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6972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75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61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25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531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304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67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626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latin typeface="+mj-lt"/>
                <a:cs typeface="+mj-l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6434" y="4910328"/>
            <a:ext cx="331927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60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824" y="4910328"/>
            <a:ext cx="30175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600" b="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fld id="{B071A5F3-A4FF-4CEE-8215-C08835B5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81178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3185494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6089810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81178" y="612324"/>
            <a:ext cx="8579358" cy="473202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tx1"/>
                </a:solidFill>
                <a:latin typeface="+mj-lt"/>
                <a:cs typeface="+mj-lt"/>
              </a:defRPr>
            </a:lvl1pPr>
            <a:lvl2pPr marL="342900" indent="0">
              <a:buNone/>
              <a:defRPr sz="1500" b="1"/>
            </a:lvl2pPr>
            <a:lvl3pPr marL="686435" indent="0">
              <a:buNone/>
              <a:defRPr sz="1425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281178" y="395802"/>
            <a:ext cx="8579358" cy="246888"/>
          </a:xfrm>
        </p:spPr>
        <p:txBody>
          <a:bodyPr wrap="square" lIns="91440">
            <a:noAutofit/>
          </a:bodyPr>
          <a:lstStyle>
            <a:lvl1pPr>
              <a:defRPr sz="1650">
                <a:latin typeface="+mj-lt"/>
                <a:cs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450504" y="4447450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1350" b="1">
                <a:latin typeface="+mj-lt"/>
                <a:cs typeface="+mj-lt"/>
              </a:defRPr>
            </a:lvl1pPr>
            <a:lvl2pPr marL="342900" lvl="1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452437" y="96562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4350">
                <a:latin typeface="+mj-lt"/>
                <a:cs typeface="+mj-l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450505" y="2708698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>
                <a:latin typeface="+mj-lt"/>
                <a:cs typeface="+mj-lt"/>
              </a:defRPr>
            </a:lvl1pPr>
            <a:lvl2pPr marL="342900" lvl="1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2pPr>
            <a:lvl3pPr marL="514350" lvl="2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3pPr>
            <a:lvl4pPr marL="685800" lvl="3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4pPr>
            <a:lvl5pPr marL="857250" lvl="4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ldNum" idx="12"/>
          </p:nvPr>
        </p:nvSpPr>
        <p:spPr>
          <a:xfrm>
            <a:off x="4500563" y="4631634"/>
            <a:ext cx="138189" cy="41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  <a:latin typeface="+mj-lt"/>
                <a:cs typeface="+mj-l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 userDrawn="1">
  <p:cSld name="CUSTOM_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42" name="Google Shape;242;p36"/>
          <p:cNvGrpSpPr/>
          <p:nvPr userDrawn="1"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3" name="Google Shape;243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45" name="Google Shape;245;p3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+mj-lt"/>
                <a:cs typeface="+mj-lt"/>
              </a:rPr>
              <a:t>‹#›</a:t>
            </a:fld>
            <a:endParaRPr lang="en-GB">
              <a:latin typeface="+mj-lt"/>
              <a:cs typeface="+mj-lt"/>
            </a:endParaRPr>
          </a:p>
        </p:txBody>
      </p:sp>
      <p:grpSp>
        <p:nvGrpSpPr>
          <p:cNvPr id="395" name="Google Shape;395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6" name="Google Shape;396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398" name="Google Shape;398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15070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1670" y="-2895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6" name="Google Shape;306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19" name="Google Shape;31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31" name="Google Shape;331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2" name="Google Shape;33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44" name="Google Shape;344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5" name="Google Shape;34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1" r:id="rId20"/>
    <p:sldLayoutId id="2147483672" r:id="rId2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1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1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1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35.sv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37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35.sv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37.svg"/><Relationship Id="rId17" Type="http://schemas.openxmlformats.org/officeDocument/2006/relationships/image" Target="../media/image40.png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9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36.png"/><Relationship Id="rId24" Type="http://schemas.openxmlformats.org/officeDocument/2006/relationships/image" Target="../media/image45.sv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23" Type="http://schemas.openxmlformats.org/officeDocument/2006/relationships/image" Target="../media/image44.png"/><Relationship Id="rId10" Type="http://schemas.openxmlformats.org/officeDocument/2006/relationships/image" Target="../media/image35.svg"/><Relationship Id="rId19" Type="http://schemas.openxmlformats.org/officeDocument/2006/relationships/image" Target="../media/image20.pn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25.svg"/><Relationship Id="rId22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20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2.png"/><Relationship Id="rId18" Type="http://schemas.openxmlformats.org/officeDocument/2006/relationships/image" Target="../media/image21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5" Type="http://schemas.openxmlformats.org/officeDocument/2006/relationships/image" Target="../media/image18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2.png"/><Relationship Id="rId18" Type="http://schemas.openxmlformats.org/officeDocument/2006/relationships/image" Target="../media/image21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5" Type="http://schemas.openxmlformats.org/officeDocument/2006/relationships/image" Target="../media/image18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1.svg"/><Relationship Id="rId5" Type="http://schemas.openxmlformats.org/officeDocument/2006/relationships/image" Target="../media/image32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;p1"/>
          <p:cNvSpPr txBox="1"/>
          <p:nvPr/>
        </p:nvSpPr>
        <p:spPr>
          <a:xfrm>
            <a:off x="5515564" y="3920938"/>
            <a:ext cx="30915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November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ExtraLight"/>
                <a:cs typeface="+mj-lt"/>
                <a:sym typeface="Montserrat ExtraLight"/>
              </a:rPr>
              <a:t>|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 2022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sp>
        <p:nvSpPr>
          <p:cNvPr id="3" name="Google Shape;69;p1"/>
          <p:cNvSpPr txBox="1"/>
          <p:nvPr/>
        </p:nvSpPr>
        <p:spPr>
          <a:xfrm>
            <a:off x="5515563" y="1609487"/>
            <a:ext cx="3628437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ge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nv: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GPU Environment Management</a:t>
            </a:r>
          </a:p>
        </p:txBody>
      </p:sp>
      <p:sp>
        <p:nvSpPr>
          <p:cNvPr id="4" name="Google Shape;70;p1"/>
          <p:cNvSpPr txBox="1"/>
          <p:nvPr/>
        </p:nvSpPr>
        <p:spPr>
          <a:xfrm>
            <a:off x="5515564" y="3429881"/>
            <a:ext cx="3091500" cy="410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An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o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pen-source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p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roject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b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y </a:t>
            </a:r>
            <a:r>
              <a:rPr lang="en-US" sz="1300" b="0" i="0" u="none" strike="noStrike" cap="none" dirty="0" err="1">
                <a:solidFill>
                  <a:schemeClr val="bg2"/>
                </a:solidFill>
                <a:latin typeface="+mj-lt"/>
                <a:ea typeface="Montserrat Light"/>
                <a:cs typeface="+mj-lt"/>
                <a:sym typeface="Montserrat Light"/>
              </a:rPr>
              <a:t>run:ai</a:t>
            </a:r>
            <a:endParaRPr lang="en-US" sz="1300" b="0" i="0" u="none" strike="noStrike" cap="none" dirty="0">
              <a:solidFill>
                <a:schemeClr val="bg2"/>
              </a:solidFill>
              <a:latin typeface="+mj-lt"/>
              <a:ea typeface="Montserrat Light"/>
              <a:cs typeface="+mj-lt"/>
              <a:sym typeface="Montserrat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FA1B24-6707-8D99-6004-E56AB9B5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97" y="647457"/>
            <a:ext cx="2655009" cy="7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62;p91">
            <a:extLst>
              <a:ext uri="{FF2B5EF4-FFF2-40B4-BE49-F238E27FC236}">
                <a16:creationId xmlns:a16="http://schemas.microsoft.com/office/drawing/2014/main" id="{FEE64C42-F28F-7EB3-9D8B-CA0EDBCF6219}"/>
              </a:ext>
            </a:extLst>
          </p:cNvPr>
          <p:cNvSpPr txBox="1"/>
          <p:nvPr/>
        </p:nvSpPr>
        <p:spPr>
          <a:xfrm>
            <a:off x="2218697" y="3675136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</p:txBody>
      </p:sp>
    </p:spTree>
    <p:extLst>
      <p:ext uri="{BB962C8B-B14F-4D97-AF65-F5344CB8AC3E}">
        <p14:creationId xmlns:p14="http://schemas.microsoft.com/office/powerpoint/2010/main" val="34704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if GPUs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are available</a:t>
            </a:r>
          </a:p>
        </p:txBody>
      </p:sp>
      <p:pic>
        <p:nvPicPr>
          <p:cNvPr id="3134" name="Graphic 3133" descr="Question mark with solid fill">
            <a:extLst>
              <a:ext uri="{FF2B5EF4-FFF2-40B4-BE49-F238E27FC236}">
                <a16:creationId xmlns:a16="http://schemas.microsoft.com/office/drawing/2014/main" id="{B098B9C9-1B00-DB67-2658-A6D1246726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023361">
            <a:off x="5278942" y="508245"/>
            <a:ext cx="388319" cy="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if GPUs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are available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who is using GPUs</a:t>
            </a:r>
          </a:p>
        </p:txBody>
      </p:sp>
      <p:pic>
        <p:nvPicPr>
          <p:cNvPr id="3133" name="Graphic 3132" descr="Question mark with solid fill">
            <a:extLst>
              <a:ext uri="{FF2B5EF4-FFF2-40B4-BE49-F238E27FC236}">
                <a16:creationId xmlns:a16="http://schemas.microsoft.com/office/drawing/2014/main" id="{56C3EB7D-E501-CA8C-F37B-04925A443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3756" y="431516"/>
            <a:ext cx="388319" cy="388319"/>
          </a:xfrm>
          <a:prstGeom prst="rect">
            <a:avLst/>
          </a:prstGeom>
        </p:spPr>
      </p:pic>
      <p:pic>
        <p:nvPicPr>
          <p:cNvPr id="3134" name="Graphic 3133" descr="Question mark with solid fill">
            <a:extLst>
              <a:ext uri="{FF2B5EF4-FFF2-40B4-BE49-F238E27FC236}">
                <a16:creationId xmlns:a16="http://schemas.microsoft.com/office/drawing/2014/main" id="{B098B9C9-1B00-DB67-2658-A6D1246726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5278942" y="508245"/>
            <a:ext cx="388319" cy="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if GPUs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are available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who is using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when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GPUs will be free</a:t>
            </a:r>
          </a:p>
        </p:txBody>
      </p:sp>
      <p:pic>
        <p:nvPicPr>
          <p:cNvPr id="3133" name="Graphic 3132" descr="Question mark with solid fill">
            <a:extLst>
              <a:ext uri="{FF2B5EF4-FFF2-40B4-BE49-F238E27FC236}">
                <a16:creationId xmlns:a16="http://schemas.microsoft.com/office/drawing/2014/main" id="{56C3EB7D-E501-CA8C-F37B-04925A443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3756" y="431516"/>
            <a:ext cx="388319" cy="388319"/>
          </a:xfrm>
          <a:prstGeom prst="rect">
            <a:avLst/>
          </a:prstGeom>
        </p:spPr>
      </p:pic>
      <p:pic>
        <p:nvPicPr>
          <p:cNvPr id="3134" name="Graphic 3133" descr="Question mark with solid fill">
            <a:extLst>
              <a:ext uri="{FF2B5EF4-FFF2-40B4-BE49-F238E27FC236}">
                <a16:creationId xmlns:a16="http://schemas.microsoft.com/office/drawing/2014/main" id="{B098B9C9-1B00-DB67-2658-A6D1246726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5278942" y="508245"/>
            <a:ext cx="388319" cy="388319"/>
          </a:xfrm>
          <a:prstGeom prst="rect">
            <a:avLst/>
          </a:prstGeom>
        </p:spPr>
      </p:pic>
      <p:pic>
        <p:nvPicPr>
          <p:cNvPr id="3135" name="Graphic 3134" descr="Question mark with solid fill">
            <a:extLst>
              <a:ext uri="{FF2B5EF4-FFF2-40B4-BE49-F238E27FC236}">
                <a16:creationId xmlns:a16="http://schemas.microsoft.com/office/drawing/2014/main" id="{6F1C3356-AEFF-ED3F-8DD3-14EE629BD7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5876685" y="480115"/>
            <a:ext cx="388319" cy="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team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if GPUs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are available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who is using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when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GPUs will be free</a:t>
            </a:r>
          </a:p>
        </p:txBody>
      </p:sp>
      <p:pic>
        <p:nvPicPr>
          <p:cNvPr id="3133" name="Graphic 3132" descr="Question mark with solid fill">
            <a:extLst>
              <a:ext uri="{FF2B5EF4-FFF2-40B4-BE49-F238E27FC236}">
                <a16:creationId xmlns:a16="http://schemas.microsoft.com/office/drawing/2014/main" id="{56C3EB7D-E501-CA8C-F37B-04925A443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3756" y="431516"/>
            <a:ext cx="388319" cy="388319"/>
          </a:xfrm>
          <a:prstGeom prst="rect">
            <a:avLst/>
          </a:prstGeom>
        </p:spPr>
      </p:pic>
      <p:pic>
        <p:nvPicPr>
          <p:cNvPr id="3134" name="Graphic 3133" descr="Question mark with solid fill">
            <a:extLst>
              <a:ext uri="{FF2B5EF4-FFF2-40B4-BE49-F238E27FC236}">
                <a16:creationId xmlns:a16="http://schemas.microsoft.com/office/drawing/2014/main" id="{B098B9C9-1B00-DB67-2658-A6D1246726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5278942" y="508245"/>
            <a:ext cx="388319" cy="388319"/>
          </a:xfrm>
          <a:prstGeom prst="rect">
            <a:avLst/>
          </a:prstGeom>
        </p:spPr>
      </p:pic>
      <p:pic>
        <p:nvPicPr>
          <p:cNvPr id="3135" name="Graphic 3134" descr="Question mark with solid fill">
            <a:extLst>
              <a:ext uri="{FF2B5EF4-FFF2-40B4-BE49-F238E27FC236}">
                <a16:creationId xmlns:a16="http://schemas.microsoft.com/office/drawing/2014/main" id="{6F1C3356-AEFF-ED3F-8DD3-14EE629BD7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5876685" y="480115"/>
            <a:ext cx="388319" cy="388319"/>
          </a:xfrm>
          <a:prstGeom prst="rect">
            <a:avLst/>
          </a:prstGeom>
        </p:spPr>
      </p:pic>
      <p:sp>
        <p:nvSpPr>
          <p:cNvPr id="3136" name="Google Shape;898;p88">
            <a:extLst>
              <a:ext uri="{FF2B5EF4-FFF2-40B4-BE49-F238E27FC236}">
                <a16:creationId xmlns:a16="http://schemas.microsoft.com/office/drawing/2014/main" id="{2AE380D4-53FD-5D30-F388-9C642FCE30C4}"/>
              </a:ext>
            </a:extLst>
          </p:cNvPr>
          <p:cNvSpPr txBox="1"/>
          <p:nvPr/>
        </p:nvSpPr>
        <p:spPr>
          <a:xfrm>
            <a:off x="587269" y="3717183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Your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probably encounters the same problems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3137" name="Graphic 3136" descr="Question mark with solid fill">
            <a:extLst>
              <a:ext uri="{FF2B5EF4-FFF2-40B4-BE49-F238E27FC236}">
                <a16:creationId xmlns:a16="http://schemas.microsoft.com/office/drawing/2014/main" id="{4DEBD7EC-DFA6-74FA-4C16-31520AB02D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63017" y="3297571"/>
            <a:ext cx="388319" cy="388319"/>
          </a:xfrm>
          <a:prstGeom prst="rect">
            <a:avLst/>
          </a:prstGeom>
        </p:spPr>
      </p:pic>
      <p:pic>
        <p:nvPicPr>
          <p:cNvPr id="3138" name="Graphic 3137" descr="Question mark with solid fill">
            <a:extLst>
              <a:ext uri="{FF2B5EF4-FFF2-40B4-BE49-F238E27FC236}">
                <a16:creationId xmlns:a16="http://schemas.microsoft.com/office/drawing/2014/main" id="{D09EC0AC-A9B2-87AB-D063-B1853E83A6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6558203" y="3374300"/>
            <a:ext cx="388319" cy="388319"/>
          </a:xfrm>
          <a:prstGeom prst="rect">
            <a:avLst/>
          </a:prstGeom>
        </p:spPr>
      </p:pic>
      <p:pic>
        <p:nvPicPr>
          <p:cNvPr id="3139" name="Graphic 3138" descr="Question mark with solid fill">
            <a:extLst>
              <a:ext uri="{FF2B5EF4-FFF2-40B4-BE49-F238E27FC236}">
                <a16:creationId xmlns:a16="http://schemas.microsoft.com/office/drawing/2014/main" id="{4CEA23F7-2175-3758-C71E-DC3E66BE12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7155946" y="3346170"/>
            <a:ext cx="388319" cy="388319"/>
          </a:xfrm>
          <a:prstGeom prst="rect">
            <a:avLst/>
          </a:prstGeom>
        </p:spPr>
      </p:pic>
      <p:pic>
        <p:nvPicPr>
          <p:cNvPr id="3140" name="Graphic 3139" descr="Question mark with solid fill">
            <a:extLst>
              <a:ext uri="{FF2B5EF4-FFF2-40B4-BE49-F238E27FC236}">
                <a16:creationId xmlns:a16="http://schemas.microsoft.com/office/drawing/2014/main" id="{2B98E665-002F-B49D-E689-4F5FB58D30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77166" y="3149266"/>
            <a:ext cx="388319" cy="388319"/>
          </a:xfrm>
          <a:prstGeom prst="rect">
            <a:avLst/>
          </a:prstGeom>
        </p:spPr>
      </p:pic>
      <p:pic>
        <p:nvPicPr>
          <p:cNvPr id="3141" name="Graphic 3140" descr="Question mark with solid fill">
            <a:extLst>
              <a:ext uri="{FF2B5EF4-FFF2-40B4-BE49-F238E27FC236}">
                <a16:creationId xmlns:a16="http://schemas.microsoft.com/office/drawing/2014/main" id="{C9BEB270-7C9D-9BFE-7DB0-D7BF908392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4772352" y="3225995"/>
            <a:ext cx="388319" cy="388319"/>
          </a:xfrm>
          <a:prstGeom prst="rect">
            <a:avLst/>
          </a:prstGeom>
        </p:spPr>
      </p:pic>
      <p:pic>
        <p:nvPicPr>
          <p:cNvPr id="3142" name="Graphic 3141" descr="Question mark with solid fill">
            <a:extLst>
              <a:ext uri="{FF2B5EF4-FFF2-40B4-BE49-F238E27FC236}">
                <a16:creationId xmlns:a16="http://schemas.microsoft.com/office/drawing/2014/main" id="{FF6969D1-7E38-F46D-331D-CE366309AB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5370095" y="3197865"/>
            <a:ext cx="388319" cy="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</a:t>
            </a:r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1241F6E8-F85E-9038-AE69-0790B9E88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1241F6E8-F85E-9038-AE69-0790B9E88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1241F6E8-F85E-9038-AE69-0790B9E88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1590" y="51276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6292357" y="716485"/>
            <a:ext cx="14097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Actual GPUs needed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>
            <a:off x="6765471" y="963240"/>
            <a:ext cx="77262" cy="449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61DBC9-76A9-D04B-4CF3-689CF119CA28}"/>
              </a:ext>
            </a:extLst>
          </p:cNvPr>
          <p:cNvSpPr/>
          <p:nvPr/>
        </p:nvSpPr>
        <p:spPr>
          <a:xfrm>
            <a:off x="4461248" y="1525128"/>
            <a:ext cx="970723" cy="29117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DA2B7E-10D5-CF33-0EA8-66F688409840}"/>
              </a:ext>
            </a:extLst>
          </p:cNvPr>
          <p:cNvSpPr/>
          <p:nvPr/>
        </p:nvSpPr>
        <p:spPr>
          <a:xfrm>
            <a:off x="5938351" y="1525129"/>
            <a:ext cx="970723" cy="5777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B4C034-1BB1-6534-DD19-F49D3813841B}"/>
              </a:ext>
            </a:extLst>
          </p:cNvPr>
          <p:cNvCxnSpPr>
            <a:cxnSpLocks/>
          </p:cNvCxnSpPr>
          <p:nvPr/>
        </p:nvCxnSpPr>
        <p:spPr>
          <a:xfrm flipH="1">
            <a:off x="5541162" y="947317"/>
            <a:ext cx="1224309" cy="5778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5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781" y="79432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6842733" y="716485"/>
            <a:ext cx="14097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Actual time needed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 flipH="1">
            <a:off x="6548778" y="1009172"/>
            <a:ext cx="809965" cy="10318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61DBC9-76A9-D04B-4CF3-689CF119CA28}"/>
              </a:ext>
            </a:extLst>
          </p:cNvPr>
          <p:cNvSpPr/>
          <p:nvPr/>
        </p:nvSpPr>
        <p:spPr>
          <a:xfrm>
            <a:off x="5919482" y="2129870"/>
            <a:ext cx="998390" cy="15222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969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Intro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Forgetting reservation times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C1A493CF-D422-90E9-5EE8-14F6C7492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5301" y="129048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7549244" y="801835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Work started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>
            <a:off x="8044543" y="1045029"/>
            <a:ext cx="512188" cy="1839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2BEA6-AAA5-DB65-2590-35471159CE96}"/>
              </a:ext>
            </a:extLst>
          </p:cNvPr>
          <p:cNvCxnSpPr/>
          <p:nvPr/>
        </p:nvCxnSpPr>
        <p:spPr>
          <a:xfrm>
            <a:off x="8398329" y="2928257"/>
            <a:ext cx="4899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78791"/>
              </p:ext>
            </p:extLst>
          </p:nvPr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Forgetting reservation times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Halted workflow due to lack of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6099" y="241089"/>
            <a:ext cx="682286" cy="682286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C1A493CF-D422-90E9-5EE8-14F6C7492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814" y="268149"/>
            <a:ext cx="682286" cy="682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F85061-2284-B0AD-8B2C-3119A0D404F9}"/>
              </a:ext>
            </a:extLst>
          </p:cNvPr>
          <p:cNvSpPr/>
          <p:nvPr/>
        </p:nvSpPr>
        <p:spPr>
          <a:xfrm>
            <a:off x="4419600" y="1485900"/>
            <a:ext cx="1529443" cy="29509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30DDC-8062-4A38-0D65-DF49075BDCE7}"/>
              </a:ext>
            </a:extLst>
          </p:cNvPr>
          <p:cNvSpPr/>
          <p:nvPr/>
        </p:nvSpPr>
        <p:spPr>
          <a:xfrm>
            <a:off x="5949042" y="1485900"/>
            <a:ext cx="1458687" cy="60415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6CF865-C15B-D357-1327-9B8CB3989395}"/>
              </a:ext>
            </a:extLst>
          </p:cNvPr>
          <p:cNvCxnSpPr>
            <a:cxnSpLocks/>
          </p:cNvCxnSpPr>
          <p:nvPr/>
        </p:nvCxnSpPr>
        <p:spPr>
          <a:xfrm flipV="1">
            <a:off x="5527820" y="1120512"/>
            <a:ext cx="339513" cy="257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E5FD983E-303C-FD95-AF4F-BAFC9EFF3F25}"/>
              </a:ext>
            </a:extLst>
          </p:cNvPr>
          <p:cNvSpPr txBox="1"/>
          <p:nvPr/>
        </p:nvSpPr>
        <p:spPr>
          <a:xfrm>
            <a:off x="6192663" y="881373"/>
            <a:ext cx="82686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Can’t work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BA4ABA-0117-7AFF-4D87-E22411B3B2E3}"/>
              </a:ext>
            </a:extLst>
          </p:cNvPr>
          <p:cNvSpPr/>
          <p:nvPr/>
        </p:nvSpPr>
        <p:spPr>
          <a:xfrm>
            <a:off x="5949043" y="208586"/>
            <a:ext cx="1241058" cy="9199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52B32F-38A1-0CF5-8E30-21012BFAC74A}"/>
              </a:ext>
            </a:extLst>
          </p:cNvPr>
          <p:cNvCxnSpPr>
            <a:cxnSpLocks/>
          </p:cNvCxnSpPr>
          <p:nvPr/>
        </p:nvCxnSpPr>
        <p:spPr>
          <a:xfrm flipV="1">
            <a:off x="6520543" y="1164771"/>
            <a:ext cx="21771" cy="223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3174" y="3764623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8162" y="993777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9009" y="3644910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5463" y="3268359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</p:cNvCxnSpPr>
          <p:nvPr/>
        </p:nvCxnSpPr>
        <p:spPr>
          <a:xfrm flipH="1" flipV="1">
            <a:off x="4841164" y="3698983"/>
            <a:ext cx="85725" cy="2333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3238" y="3104049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4073" y="809290"/>
            <a:ext cx="472146" cy="472146"/>
          </a:xfrm>
          <a:prstGeom prst="rect">
            <a:avLst/>
          </a:prstGeom>
        </p:spPr>
      </p:pic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4789859" y="3130135"/>
            <a:ext cx="178077" cy="1952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615276" y="3588274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498182" y="3128443"/>
            <a:ext cx="255055" cy="981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 flipV="1">
            <a:off x="4593552" y="1112581"/>
            <a:ext cx="213582" cy="1688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>
            <a:off x="5426375" y="1128152"/>
            <a:ext cx="291834" cy="2508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5767020" y="1088536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601739" y="2945839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4422064" y="300490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2142D51-0533-DAE3-0910-510160D4D66E}"/>
              </a:ext>
            </a:extLst>
          </p:cNvPr>
          <p:cNvGrpSpPr/>
          <p:nvPr/>
        </p:nvGrpSpPr>
        <p:grpSpPr>
          <a:xfrm>
            <a:off x="6901181" y="1855321"/>
            <a:ext cx="353899" cy="353899"/>
            <a:chOff x="4350342" y="2982505"/>
            <a:chExt cx="624089" cy="624089"/>
          </a:xfrm>
        </p:grpSpPr>
        <p:pic>
          <p:nvPicPr>
            <p:cNvPr id="523" name="Graphic 522" descr="Processor outline">
              <a:extLst>
                <a:ext uri="{FF2B5EF4-FFF2-40B4-BE49-F238E27FC236}">
                  <a16:creationId xmlns:a16="http://schemas.microsoft.com/office/drawing/2014/main" id="{48EABC74-D05D-E2DA-DDC0-B5C0D742C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982B1ED4-730F-96D6-DD31-F8A1D88A2502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39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6681D1BB-501F-0EA1-86D0-0EA780C57650}"/>
              </a:ext>
            </a:extLst>
          </p:cNvPr>
          <p:cNvGrpSpPr/>
          <p:nvPr/>
        </p:nvGrpSpPr>
        <p:grpSpPr>
          <a:xfrm>
            <a:off x="5154077" y="1504555"/>
            <a:ext cx="2179158" cy="1858164"/>
            <a:chOff x="2635038" y="2473350"/>
            <a:chExt cx="1475000" cy="1257730"/>
          </a:xfrm>
        </p:grpSpPr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01624D06-1603-9CB4-2992-BB99A873D4D0}"/>
                </a:ext>
              </a:extLst>
            </p:cNvPr>
            <p:cNvCxnSpPr>
              <a:cxnSpLocks/>
            </p:cNvCxnSpPr>
            <p:nvPr/>
          </p:nvCxnSpPr>
          <p:spPr>
            <a:xfrm>
              <a:off x="3250195" y="2481264"/>
              <a:ext cx="859843" cy="1979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28EA7AC-8B57-BA96-C0D5-AD9C4C3F4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195" y="3642797"/>
              <a:ext cx="859843" cy="7895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BEFF40D7-2239-3EA4-6BB3-99CAE6D4BE44}"/>
                </a:ext>
              </a:extLst>
            </p:cNvPr>
            <p:cNvCxnSpPr>
              <a:cxnSpLocks/>
            </p:cNvCxnSpPr>
            <p:nvPr/>
          </p:nvCxnSpPr>
          <p:spPr>
            <a:xfrm>
              <a:off x="4110038" y="2673981"/>
              <a:ext cx="0" cy="97885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3BC12FD5-9B62-60DB-5922-A48CC9E4E536}"/>
                </a:ext>
              </a:extLst>
            </p:cNvPr>
            <p:cNvGrpSpPr/>
            <p:nvPr/>
          </p:nvGrpSpPr>
          <p:grpSpPr>
            <a:xfrm>
              <a:off x="2635038" y="2473350"/>
              <a:ext cx="628865" cy="1257730"/>
              <a:chOff x="2635038" y="2473350"/>
              <a:chExt cx="628865" cy="1257730"/>
            </a:xfrm>
          </p:grpSpPr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4E0137D6-29EA-983A-2AA5-F22EE1AA03BD}"/>
                  </a:ext>
                </a:extLst>
              </p:cNvPr>
              <p:cNvSpPr/>
              <p:nvPr/>
            </p:nvSpPr>
            <p:spPr>
              <a:xfrm>
                <a:off x="2635038" y="2473350"/>
                <a:ext cx="628865" cy="125773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>
                <a:extLst>
                  <a:ext uri="{FF2B5EF4-FFF2-40B4-BE49-F238E27FC236}">
                    <a16:creationId xmlns:a16="http://schemas.microsoft.com/office/drawing/2014/main" id="{E0CBDEFA-B713-DA72-3FF9-811F98990D1C}"/>
                  </a:ext>
                </a:extLst>
              </p:cNvPr>
              <p:cNvSpPr/>
              <p:nvPr/>
            </p:nvSpPr>
            <p:spPr>
              <a:xfrm>
                <a:off x="2731498" y="2563087"/>
                <a:ext cx="438085" cy="118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D11C67DD-DACD-FF18-A80F-BD7BE8A203D6}"/>
                  </a:ext>
                </a:extLst>
              </p:cNvPr>
              <p:cNvSpPr/>
              <p:nvPr/>
            </p:nvSpPr>
            <p:spPr>
              <a:xfrm>
                <a:off x="2731498" y="2717560"/>
                <a:ext cx="438085" cy="118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EDD27388-BD08-D5D6-C474-4461A7F638BE}"/>
                  </a:ext>
                </a:extLst>
              </p:cNvPr>
              <p:cNvSpPr/>
              <p:nvPr/>
            </p:nvSpPr>
            <p:spPr>
              <a:xfrm>
                <a:off x="2774899" y="2738174"/>
                <a:ext cx="351281" cy="727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2067DE78-48E0-6B4D-0D64-72ED1C8E41CB}"/>
                  </a:ext>
                </a:extLst>
              </p:cNvPr>
              <p:cNvSpPr/>
              <p:nvPr/>
            </p:nvSpPr>
            <p:spPr>
              <a:xfrm>
                <a:off x="2774899" y="2581459"/>
                <a:ext cx="351281" cy="727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2DC46C0-C377-17A3-975B-C4E514238A58}"/>
                  </a:ext>
                </a:extLst>
              </p:cNvPr>
              <p:cNvSpPr/>
              <p:nvPr/>
            </p:nvSpPr>
            <p:spPr>
              <a:xfrm>
                <a:off x="2857683" y="3162990"/>
                <a:ext cx="185711" cy="185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48B7A6FE-BA2F-6822-F450-609DC5C8D04E}"/>
                  </a:ext>
                </a:extLst>
              </p:cNvPr>
              <p:cNvSpPr/>
              <p:nvPr/>
            </p:nvSpPr>
            <p:spPr>
              <a:xfrm>
                <a:off x="2883052" y="3191573"/>
                <a:ext cx="125006" cy="12500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97F8264A-C94C-6DFB-0419-382D66FBFA1E}"/>
                  </a:ext>
                </a:extLst>
              </p:cNvPr>
              <p:cNvSpPr/>
              <p:nvPr/>
            </p:nvSpPr>
            <p:spPr>
              <a:xfrm>
                <a:off x="2912565" y="3217359"/>
                <a:ext cx="65979" cy="65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E4A20175-1D26-F8BD-269C-FA27E4E1AB1A}"/>
              </a:ext>
            </a:extLst>
          </p:cNvPr>
          <p:cNvGrpSpPr/>
          <p:nvPr/>
        </p:nvGrpSpPr>
        <p:grpSpPr>
          <a:xfrm>
            <a:off x="6940258" y="2285388"/>
            <a:ext cx="353899" cy="353899"/>
            <a:chOff x="4350342" y="2982505"/>
            <a:chExt cx="624089" cy="624089"/>
          </a:xfrm>
        </p:grpSpPr>
        <p:pic>
          <p:nvPicPr>
            <p:cNvPr id="3089" name="Graphic 3088" descr="Processor outline">
              <a:extLst>
                <a:ext uri="{FF2B5EF4-FFF2-40B4-BE49-F238E27FC236}">
                  <a16:creationId xmlns:a16="http://schemas.microsoft.com/office/drawing/2014/main" id="{DED52764-F805-3990-0283-D78A3A63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090" name="Google Shape;898;p88">
              <a:extLst>
                <a:ext uri="{FF2B5EF4-FFF2-40B4-BE49-F238E27FC236}">
                  <a16:creationId xmlns:a16="http://schemas.microsoft.com/office/drawing/2014/main" id="{006F77CB-AE1A-FBC0-F5AA-49DA3BD5C937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39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EC64AC40-BEDD-70E4-792B-2FF3D4F56D4A}"/>
              </a:ext>
            </a:extLst>
          </p:cNvPr>
          <p:cNvGrpSpPr/>
          <p:nvPr/>
        </p:nvGrpSpPr>
        <p:grpSpPr>
          <a:xfrm>
            <a:off x="6925912" y="2766262"/>
            <a:ext cx="353899" cy="353899"/>
            <a:chOff x="4350342" y="2982503"/>
            <a:chExt cx="624089" cy="624089"/>
          </a:xfrm>
        </p:grpSpPr>
        <p:pic>
          <p:nvPicPr>
            <p:cNvPr id="3092" name="Graphic 3091" descr="Processor outline">
              <a:extLst>
                <a:ext uri="{FF2B5EF4-FFF2-40B4-BE49-F238E27FC236}">
                  <a16:creationId xmlns:a16="http://schemas.microsoft.com/office/drawing/2014/main" id="{C351B75E-82F4-25B4-50B0-906CD3D8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093" name="Google Shape;898;p88">
              <a:extLst>
                <a:ext uri="{FF2B5EF4-FFF2-40B4-BE49-F238E27FC236}">
                  <a16:creationId xmlns:a16="http://schemas.microsoft.com/office/drawing/2014/main" id="{B77FE8C1-DD39-07D5-3A8E-4402A8254D5A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9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2662" y="1363345"/>
            <a:ext cx="2336204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allows you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attach a GPU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(s). </a:t>
            </a: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3174" y="3764623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8162" y="993777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9009" y="3644910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5463" y="3268359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</p:cNvCxnSpPr>
          <p:nvPr/>
        </p:nvCxnSpPr>
        <p:spPr>
          <a:xfrm flipH="1" flipV="1">
            <a:off x="4841164" y="3698983"/>
            <a:ext cx="85725" cy="2333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3238" y="3104049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4073" y="809290"/>
            <a:ext cx="472146" cy="472146"/>
          </a:xfrm>
          <a:prstGeom prst="rect">
            <a:avLst/>
          </a:prstGeom>
        </p:spPr>
      </p:pic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4789859" y="3130135"/>
            <a:ext cx="178077" cy="1952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615276" y="3588274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498182" y="3128443"/>
            <a:ext cx="255055" cy="981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 flipV="1">
            <a:off x="4593552" y="1112581"/>
            <a:ext cx="213582" cy="1688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>
            <a:off x="5426375" y="1128152"/>
            <a:ext cx="291834" cy="2508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5767020" y="1088536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601739" y="2945839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4422064" y="300490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2142D51-0533-DAE3-0910-510160D4D66E}"/>
              </a:ext>
            </a:extLst>
          </p:cNvPr>
          <p:cNvGrpSpPr/>
          <p:nvPr/>
        </p:nvGrpSpPr>
        <p:grpSpPr>
          <a:xfrm>
            <a:off x="6901181" y="1855321"/>
            <a:ext cx="353899" cy="353899"/>
            <a:chOff x="4350342" y="2982505"/>
            <a:chExt cx="624089" cy="624089"/>
          </a:xfrm>
        </p:grpSpPr>
        <p:pic>
          <p:nvPicPr>
            <p:cNvPr id="523" name="Graphic 522" descr="Processor outline">
              <a:extLst>
                <a:ext uri="{FF2B5EF4-FFF2-40B4-BE49-F238E27FC236}">
                  <a16:creationId xmlns:a16="http://schemas.microsoft.com/office/drawing/2014/main" id="{48EABC74-D05D-E2DA-DDC0-B5C0D742C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982B1ED4-730F-96D6-DD31-F8A1D88A2502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39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6681D1BB-501F-0EA1-86D0-0EA780C57650}"/>
              </a:ext>
            </a:extLst>
          </p:cNvPr>
          <p:cNvGrpSpPr/>
          <p:nvPr/>
        </p:nvGrpSpPr>
        <p:grpSpPr>
          <a:xfrm>
            <a:off x="5154077" y="1504555"/>
            <a:ext cx="2179158" cy="1858164"/>
            <a:chOff x="2635038" y="2473350"/>
            <a:chExt cx="1475000" cy="1257730"/>
          </a:xfrm>
        </p:grpSpPr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01624D06-1603-9CB4-2992-BB99A873D4D0}"/>
                </a:ext>
              </a:extLst>
            </p:cNvPr>
            <p:cNvCxnSpPr>
              <a:cxnSpLocks/>
            </p:cNvCxnSpPr>
            <p:nvPr/>
          </p:nvCxnSpPr>
          <p:spPr>
            <a:xfrm>
              <a:off x="3250195" y="2481264"/>
              <a:ext cx="859843" cy="1979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28EA7AC-8B57-BA96-C0D5-AD9C4C3F4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195" y="3642797"/>
              <a:ext cx="859843" cy="7895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BEFF40D7-2239-3EA4-6BB3-99CAE6D4BE44}"/>
                </a:ext>
              </a:extLst>
            </p:cNvPr>
            <p:cNvCxnSpPr>
              <a:cxnSpLocks/>
            </p:cNvCxnSpPr>
            <p:nvPr/>
          </p:nvCxnSpPr>
          <p:spPr>
            <a:xfrm>
              <a:off x="4110038" y="2673981"/>
              <a:ext cx="0" cy="97885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3BC12FD5-9B62-60DB-5922-A48CC9E4E536}"/>
                </a:ext>
              </a:extLst>
            </p:cNvPr>
            <p:cNvGrpSpPr/>
            <p:nvPr/>
          </p:nvGrpSpPr>
          <p:grpSpPr>
            <a:xfrm>
              <a:off x="2635038" y="2473350"/>
              <a:ext cx="628865" cy="1257730"/>
              <a:chOff x="2635038" y="2473350"/>
              <a:chExt cx="628865" cy="1257730"/>
            </a:xfrm>
          </p:grpSpPr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4E0137D6-29EA-983A-2AA5-F22EE1AA03BD}"/>
                  </a:ext>
                </a:extLst>
              </p:cNvPr>
              <p:cNvSpPr/>
              <p:nvPr/>
            </p:nvSpPr>
            <p:spPr>
              <a:xfrm>
                <a:off x="2635038" y="2473350"/>
                <a:ext cx="628865" cy="125773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>
                <a:extLst>
                  <a:ext uri="{FF2B5EF4-FFF2-40B4-BE49-F238E27FC236}">
                    <a16:creationId xmlns:a16="http://schemas.microsoft.com/office/drawing/2014/main" id="{E0CBDEFA-B713-DA72-3FF9-811F98990D1C}"/>
                  </a:ext>
                </a:extLst>
              </p:cNvPr>
              <p:cNvSpPr/>
              <p:nvPr/>
            </p:nvSpPr>
            <p:spPr>
              <a:xfrm>
                <a:off x="2731498" y="2563087"/>
                <a:ext cx="438085" cy="118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D11C67DD-DACD-FF18-A80F-BD7BE8A203D6}"/>
                  </a:ext>
                </a:extLst>
              </p:cNvPr>
              <p:cNvSpPr/>
              <p:nvPr/>
            </p:nvSpPr>
            <p:spPr>
              <a:xfrm>
                <a:off x="2731498" y="2717560"/>
                <a:ext cx="438085" cy="118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EDD27388-BD08-D5D6-C474-4461A7F638BE}"/>
                  </a:ext>
                </a:extLst>
              </p:cNvPr>
              <p:cNvSpPr/>
              <p:nvPr/>
            </p:nvSpPr>
            <p:spPr>
              <a:xfrm>
                <a:off x="2774899" y="2738174"/>
                <a:ext cx="351281" cy="727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2067DE78-48E0-6B4D-0D64-72ED1C8E41CB}"/>
                  </a:ext>
                </a:extLst>
              </p:cNvPr>
              <p:cNvSpPr/>
              <p:nvPr/>
            </p:nvSpPr>
            <p:spPr>
              <a:xfrm>
                <a:off x="2774899" y="2581459"/>
                <a:ext cx="351281" cy="727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2DC46C0-C377-17A3-975B-C4E514238A58}"/>
                  </a:ext>
                </a:extLst>
              </p:cNvPr>
              <p:cNvSpPr/>
              <p:nvPr/>
            </p:nvSpPr>
            <p:spPr>
              <a:xfrm>
                <a:off x="2857683" y="3162990"/>
                <a:ext cx="185711" cy="185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1" name="Oval 3080">
                <a:extLst>
                  <a:ext uri="{FF2B5EF4-FFF2-40B4-BE49-F238E27FC236}">
                    <a16:creationId xmlns:a16="http://schemas.microsoft.com/office/drawing/2014/main" id="{48B7A6FE-BA2F-6822-F450-609DC5C8D04E}"/>
                  </a:ext>
                </a:extLst>
              </p:cNvPr>
              <p:cNvSpPr/>
              <p:nvPr/>
            </p:nvSpPr>
            <p:spPr>
              <a:xfrm>
                <a:off x="2883052" y="3191573"/>
                <a:ext cx="125006" cy="12500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2" name="Oval 3081">
                <a:extLst>
                  <a:ext uri="{FF2B5EF4-FFF2-40B4-BE49-F238E27FC236}">
                    <a16:creationId xmlns:a16="http://schemas.microsoft.com/office/drawing/2014/main" id="{97F8264A-C94C-6DFB-0419-382D66FBFA1E}"/>
                  </a:ext>
                </a:extLst>
              </p:cNvPr>
              <p:cNvSpPr/>
              <p:nvPr/>
            </p:nvSpPr>
            <p:spPr>
              <a:xfrm>
                <a:off x="2912565" y="3217359"/>
                <a:ext cx="65979" cy="6597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E4A20175-1D26-F8BD-269C-FA27E4E1AB1A}"/>
              </a:ext>
            </a:extLst>
          </p:cNvPr>
          <p:cNvGrpSpPr/>
          <p:nvPr/>
        </p:nvGrpSpPr>
        <p:grpSpPr>
          <a:xfrm>
            <a:off x="6940258" y="2285388"/>
            <a:ext cx="353899" cy="353899"/>
            <a:chOff x="4350342" y="2982505"/>
            <a:chExt cx="624089" cy="624089"/>
          </a:xfrm>
        </p:grpSpPr>
        <p:pic>
          <p:nvPicPr>
            <p:cNvPr id="3089" name="Graphic 3088" descr="Processor outline">
              <a:extLst>
                <a:ext uri="{FF2B5EF4-FFF2-40B4-BE49-F238E27FC236}">
                  <a16:creationId xmlns:a16="http://schemas.microsoft.com/office/drawing/2014/main" id="{DED52764-F805-3990-0283-D78A3A63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090" name="Google Shape;898;p88">
              <a:extLst>
                <a:ext uri="{FF2B5EF4-FFF2-40B4-BE49-F238E27FC236}">
                  <a16:creationId xmlns:a16="http://schemas.microsoft.com/office/drawing/2014/main" id="{006F77CB-AE1A-FBC0-F5AA-49DA3BD5C937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39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EC64AC40-BEDD-70E4-792B-2FF3D4F56D4A}"/>
              </a:ext>
            </a:extLst>
          </p:cNvPr>
          <p:cNvGrpSpPr/>
          <p:nvPr/>
        </p:nvGrpSpPr>
        <p:grpSpPr>
          <a:xfrm>
            <a:off x="6925912" y="2766262"/>
            <a:ext cx="353899" cy="353899"/>
            <a:chOff x="4350342" y="2982503"/>
            <a:chExt cx="624089" cy="624089"/>
          </a:xfrm>
        </p:grpSpPr>
        <p:pic>
          <p:nvPicPr>
            <p:cNvPr id="3092" name="Graphic 3091" descr="Processor outline">
              <a:extLst>
                <a:ext uri="{FF2B5EF4-FFF2-40B4-BE49-F238E27FC236}">
                  <a16:creationId xmlns:a16="http://schemas.microsoft.com/office/drawing/2014/main" id="{C351B75E-82F4-25B4-50B0-906CD3D8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093" name="Google Shape;898;p88">
              <a:extLst>
                <a:ext uri="{FF2B5EF4-FFF2-40B4-BE49-F238E27FC236}">
                  <a16:creationId xmlns:a16="http://schemas.microsoft.com/office/drawing/2014/main" id="{B77FE8C1-DD39-07D5-3A8E-4402A8254D5A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3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0D683-1E84-FB73-7F1F-B7CBAA4A6B62}"/>
              </a:ext>
            </a:extLst>
          </p:cNvPr>
          <p:cNvCxnSpPr>
            <a:cxnSpLocks/>
          </p:cNvCxnSpPr>
          <p:nvPr/>
        </p:nvCxnSpPr>
        <p:spPr>
          <a:xfrm flipH="1" flipV="1">
            <a:off x="6497197" y="1916377"/>
            <a:ext cx="383028" cy="997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genv">
            <a:extLst>
              <a:ext uri="{FF2B5EF4-FFF2-40B4-BE49-F238E27FC236}">
                <a16:creationId xmlns:a16="http://schemas.microsoft.com/office/drawing/2014/main" id="{2D7837A1-6CD9-9E87-8BDA-277188B9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518" y="1829024"/>
            <a:ext cx="333808" cy="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genv">
            <a:extLst>
              <a:ext uri="{FF2B5EF4-FFF2-40B4-BE49-F238E27FC236}">
                <a16:creationId xmlns:a16="http://schemas.microsoft.com/office/drawing/2014/main" id="{D4926946-860F-6018-88B3-0E98E8AC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22" y="2302308"/>
            <a:ext cx="333808" cy="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3" name="Picture 6" descr="genv">
            <a:extLst>
              <a:ext uri="{FF2B5EF4-FFF2-40B4-BE49-F238E27FC236}">
                <a16:creationId xmlns:a16="http://schemas.microsoft.com/office/drawing/2014/main" id="{7E7FA3B0-AB01-9206-0B6F-AE3EBEEC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71" y="2813006"/>
            <a:ext cx="333808" cy="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53" name="Straight Arrow Connector 3152">
            <a:extLst>
              <a:ext uri="{FF2B5EF4-FFF2-40B4-BE49-F238E27FC236}">
                <a16:creationId xmlns:a16="http://schemas.microsoft.com/office/drawing/2014/main" id="{FB51D7C9-425C-BD58-FC78-2DF34D4DEB6E}"/>
              </a:ext>
            </a:extLst>
          </p:cNvPr>
          <p:cNvCxnSpPr>
            <a:cxnSpLocks/>
          </p:cNvCxnSpPr>
          <p:nvPr/>
        </p:nvCxnSpPr>
        <p:spPr>
          <a:xfrm flipH="1" flipV="1">
            <a:off x="6528549" y="2433637"/>
            <a:ext cx="408826" cy="238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5" name="Straight Arrow Connector 3154">
            <a:extLst>
              <a:ext uri="{FF2B5EF4-FFF2-40B4-BE49-F238E27FC236}">
                <a16:creationId xmlns:a16="http://schemas.microsoft.com/office/drawing/2014/main" id="{2AED6487-A375-6A26-036A-AE75E0EDCC96}"/>
              </a:ext>
            </a:extLst>
          </p:cNvPr>
          <p:cNvCxnSpPr>
            <a:cxnSpLocks/>
          </p:cNvCxnSpPr>
          <p:nvPr/>
        </p:nvCxnSpPr>
        <p:spPr>
          <a:xfrm flipH="1" flipV="1">
            <a:off x="6528549" y="2932350"/>
            <a:ext cx="408826" cy="238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8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2662" y="1363345"/>
            <a:ext cx="2336204" cy="9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allows you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attach a GPU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(s) to a specific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environment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 </a:t>
            </a: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3174" y="3764623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8162" y="993777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9009" y="3644910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5463" y="3268359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</p:cNvCxnSpPr>
          <p:nvPr/>
        </p:nvCxnSpPr>
        <p:spPr>
          <a:xfrm flipH="1" flipV="1">
            <a:off x="4841164" y="3698983"/>
            <a:ext cx="85725" cy="2333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3238" y="3104049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4073" y="809290"/>
            <a:ext cx="472146" cy="472146"/>
          </a:xfrm>
          <a:prstGeom prst="rect">
            <a:avLst/>
          </a:prstGeom>
        </p:spPr>
      </p:pic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4789859" y="3130135"/>
            <a:ext cx="178077" cy="1952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615276" y="3588274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498182" y="3128443"/>
            <a:ext cx="255055" cy="981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 flipV="1">
            <a:off x="4593552" y="1112581"/>
            <a:ext cx="213582" cy="1688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>
            <a:off x="5426375" y="1128152"/>
            <a:ext cx="291834" cy="2508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5767020" y="1088536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601739" y="2945839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4422064" y="300490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B91A4-89E3-7226-DF4D-415F83E6199A}"/>
              </a:ext>
            </a:extLst>
          </p:cNvPr>
          <p:cNvGrpSpPr/>
          <p:nvPr/>
        </p:nvGrpSpPr>
        <p:grpSpPr>
          <a:xfrm>
            <a:off x="6032608" y="1540797"/>
            <a:ext cx="502800" cy="502800"/>
            <a:chOff x="6296141" y="1487166"/>
            <a:chExt cx="502800" cy="502800"/>
          </a:xfrm>
        </p:grpSpPr>
        <p:pic>
          <p:nvPicPr>
            <p:cNvPr id="6" name="Graphic 5" descr="Cube with solid fill">
              <a:extLst>
                <a:ext uri="{FF2B5EF4-FFF2-40B4-BE49-F238E27FC236}">
                  <a16:creationId xmlns:a16="http://schemas.microsoft.com/office/drawing/2014/main" id="{2C3BF8DF-CA97-D481-3E93-99E57630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4" name="Graphic 3" descr="Cube outline">
              <a:extLst>
                <a:ext uri="{FF2B5EF4-FFF2-40B4-BE49-F238E27FC236}">
                  <a16:creationId xmlns:a16="http://schemas.microsoft.com/office/drawing/2014/main" id="{A948BC29-1577-E9E5-3BE6-A324467F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D2EC0-096D-7734-1356-E5364E199716}"/>
              </a:ext>
            </a:extLst>
          </p:cNvPr>
          <p:cNvGrpSpPr/>
          <p:nvPr/>
        </p:nvGrpSpPr>
        <p:grpSpPr>
          <a:xfrm>
            <a:off x="5154077" y="1504555"/>
            <a:ext cx="2179158" cy="1858164"/>
            <a:chOff x="5154077" y="1504555"/>
            <a:chExt cx="2179158" cy="1858164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6901181" y="1855321"/>
              <a:ext cx="353899" cy="353899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58128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5154077" y="1504555"/>
              <a:ext cx="2179158" cy="1858164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6940258" y="2285388"/>
              <a:ext cx="353899" cy="353899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57694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6925912" y="2766262"/>
              <a:ext cx="353899" cy="353899"/>
              <a:chOff x="4350342" y="2982503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3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59431" y="3218718"/>
                <a:ext cx="225530" cy="126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FD00F9-EF53-E312-2F88-47F279D36347}"/>
                </a:ext>
              </a:extLst>
            </p:cNvPr>
            <p:cNvGrpSpPr/>
            <p:nvPr/>
          </p:nvGrpSpPr>
          <p:grpSpPr>
            <a:xfrm>
              <a:off x="6061626" y="2125704"/>
              <a:ext cx="502800" cy="502800"/>
              <a:chOff x="7263289" y="1985867"/>
              <a:chExt cx="502800" cy="502800"/>
            </a:xfrm>
          </p:grpSpPr>
          <p:pic>
            <p:nvPicPr>
              <p:cNvPr id="9" name="Graphic 8" descr="Cube with solid fill">
                <a:extLst>
                  <a:ext uri="{FF2B5EF4-FFF2-40B4-BE49-F238E27FC236}">
                    <a16:creationId xmlns:a16="http://schemas.microsoft.com/office/drawing/2014/main" id="{23FE7199-61FC-F792-14E7-226633E77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404015" y="2139763"/>
                <a:ext cx="249088" cy="249088"/>
              </a:xfrm>
              <a:prstGeom prst="rect">
                <a:avLst/>
              </a:prstGeom>
            </p:spPr>
          </p:pic>
          <p:pic>
            <p:nvPicPr>
              <p:cNvPr id="10" name="Graphic 9" descr="Cube outline">
                <a:extLst>
                  <a:ext uri="{FF2B5EF4-FFF2-40B4-BE49-F238E27FC236}">
                    <a16:creationId xmlns:a16="http://schemas.microsoft.com/office/drawing/2014/main" id="{C6CFA850-1840-1E8E-1487-4F41CB2D6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263289" y="1985867"/>
                <a:ext cx="502800" cy="5028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27AC68-ADCE-354D-21A9-5C78A15E399A}"/>
                </a:ext>
              </a:extLst>
            </p:cNvPr>
            <p:cNvGrpSpPr/>
            <p:nvPr/>
          </p:nvGrpSpPr>
          <p:grpSpPr>
            <a:xfrm>
              <a:off x="6072393" y="2631799"/>
              <a:ext cx="502800" cy="502800"/>
              <a:chOff x="7973843" y="1985944"/>
              <a:chExt cx="502800" cy="502800"/>
            </a:xfrm>
          </p:grpSpPr>
          <p:pic>
            <p:nvPicPr>
              <p:cNvPr id="8" name="Graphic 7" descr="Cube with solid fill">
                <a:extLst>
                  <a:ext uri="{FF2B5EF4-FFF2-40B4-BE49-F238E27FC236}">
                    <a16:creationId xmlns:a16="http://schemas.microsoft.com/office/drawing/2014/main" id="{FAB81BFD-9E01-E6FE-EB16-F73F8B8C4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114985" y="2139763"/>
                <a:ext cx="249088" cy="249088"/>
              </a:xfrm>
              <a:prstGeom prst="rect">
                <a:avLst/>
              </a:prstGeom>
            </p:spPr>
          </p:pic>
          <p:pic>
            <p:nvPicPr>
              <p:cNvPr id="11" name="Graphic 10" descr="Cube outline">
                <a:extLst>
                  <a:ext uri="{FF2B5EF4-FFF2-40B4-BE49-F238E27FC236}">
                    <a16:creationId xmlns:a16="http://schemas.microsoft.com/office/drawing/2014/main" id="{611451B1-2E6C-53A1-5869-3B47155FD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973843" y="1985944"/>
                <a:ext cx="502800" cy="502800"/>
              </a:xfrm>
              <a:prstGeom prst="rect">
                <a:avLst/>
              </a:prstGeom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50D683-1E84-FB73-7F1F-B7CBAA4A6B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197" y="1916377"/>
              <a:ext cx="383028" cy="9974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6" descr="genv">
              <a:extLst>
                <a:ext uri="{FF2B5EF4-FFF2-40B4-BE49-F238E27FC236}">
                  <a16:creationId xmlns:a16="http://schemas.microsoft.com/office/drawing/2014/main" id="{2D7837A1-6CD9-9E87-8BDA-277188B93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518" y="1829024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genv">
              <a:extLst>
                <a:ext uri="{FF2B5EF4-FFF2-40B4-BE49-F238E27FC236}">
                  <a16:creationId xmlns:a16="http://schemas.microsoft.com/office/drawing/2014/main" id="{D4926946-860F-6018-88B3-0E98E8AC7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022" y="2302308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3" name="Picture 6" descr="genv">
              <a:extLst>
                <a:ext uri="{FF2B5EF4-FFF2-40B4-BE49-F238E27FC236}">
                  <a16:creationId xmlns:a16="http://schemas.microsoft.com/office/drawing/2014/main" id="{7E7FA3B0-AB01-9206-0B6F-AE3EBEEC3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271" y="2813006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53" name="Straight Arrow Connector 3152">
              <a:extLst>
                <a:ext uri="{FF2B5EF4-FFF2-40B4-BE49-F238E27FC236}">
                  <a16:creationId xmlns:a16="http://schemas.microsoft.com/office/drawing/2014/main" id="{FB51D7C9-425C-BD58-FC78-2DF34D4DEB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8549" y="2433637"/>
              <a:ext cx="408826" cy="2381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5" name="Straight Arrow Connector 3154">
              <a:extLst>
                <a:ext uri="{FF2B5EF4-FFF2-40B4-BE49-F238E27FC236}">
                  <a16:creationId xmlns:a16="http://schemas.microsoft.com/office/drawing/2014/main" id="{2AED6487-A375-6A26-036A-AE75E0EDCC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8549" y="2932350"/>
              <a:ext cx="408826" cy="2381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9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8" y="1033435"/>
            <a:ext cx="46073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: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734696BB-0C61-60FE-883F-64C015498481}"/>
              </a:ext>
            </a:extLst>
          </p:cNvPr>
          <p:cNvGraphicFramePr>
            <a:graphicFrameLocks noGrp="1"/>
          </p:cNvGraphicFramePr>
          <p:nvPr/>
        </p:nvGraphicFramePr>
        <p:xfrm>
          <a:off x="4018761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551615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537C1BF4-59A0-6154-3C81-DDFD759BFAD7}"/>
              </a:ext>
            </a:extLst>
          </p:cNvPr>
          <p:cNvGraphicFramePr>
            <a:graphicFrameLocks noGrp="1"/>
          </p:cNvGraphicFramePr>
          <p:nvPr/>
        </p:nvGraphicFramePr>
        <p:xfrm>
          <a:off x="812006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7411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Attached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8" y="1033435"/>
            <a:ext cx="460737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what GPUs are currently attached to an environment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734696BB-0C61-60FE-883F-64C015498481}"/>
              </a:ext>
            </a:extLst>
          </p:cNvPr>
          <p:cNvGraphicFramePr>
            <a:graphicFrameLocks noGrp="1"/>
          </p:cNvGraphicFramePr>
          <p:nvPr/>
        </p:nvGraphicFramePr>
        <p:xfrm>
          <a:off x="4018761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551615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537C1BF4-59A0-6154-3C81-DDFD759BFAD7}"/>
              </a:ext>
            </a:extLst>
          </p:cNvPr>
          <p:cNvGraphicFramePr>
            <a:graphicFrameLocks noGrp="1"/>
          </p:cNvGraphicFramePr>
          <p:nvPr/>
        </p:nvGraphicFramePr>
        <p:xfrm>
          <a:off x="812006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7411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Attached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DFF61A-9F41-E51E-9A5B-5C910B63D777}"/>
              </a:ext>
            </a:extLst>
          </p:cNvPr>
          <p:cNvGrpSpPr/>
          <p:nvPr/>
        </p:nvGrpSpPr>
        <p:grpSpPr>
          <a:xfrm>
            <a:off x="1603606" y="2560288"/>
            <a:ext cx="502800" cy="502800"/>
            <a:chOff x="6296141" y="1487166"/>
            <a:chExt cx="502800" cy="502800"/>
          </a:xfrm>
        </p:grpSpPr>
        <p:pic>
          <p:nvPicPr>
            <p:cNvPr id="7" name="Graphic 6" descr="Cube with solid fill">
              <a:extLst>
                <a:ext uri="{FF2B5EF4-FFF2-40B4-BE49-F238E27FC236}">
                  <a16:creationId xmlns:a16="http://schemas.microsoft.com/office/drawing/2014/main" id="{3C1C4AA7-EA1C-8C05-E739-F2B4FB05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14" name="Graphic 13" descr="Cube outline">
              <a:extLst>
                <a:ext uri="{FF2B5EF4-FFF2-40B4-BE49-F238E27FC236}">
                  <a16:creationId xmlns:a16="http://schemas.microsoft.com/office/drawing/2014/main" id="{119D6CC4-9462-D36D-D0A5-BEC1F2EC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77E942-17AE-027E-3C78-C48EB154EC0F}"/>
              </a:ext>
            </a:extLst>
          </p:cNvPr>
          <p:cNvGrpSpPr/>
          <p:nvPr/>
        </p:nvGrpSpPr>
        <p:grpSpPr>
          <a:xfrm>
            <a:off x="1592638" y="3064596"/>
            <a:ext cx="502800" cy="502800"/>
            <a:chOff x="7263289" y="1985867"/>
            <a:chExt cx="502800" cy="502800"/>
          </a:xfrm>
        </p:grpSpPr>
        <p:pic>
          <p:nvPicPr>
            <p:cNvPr id="18" name="Graphic 17" descr="Cube with solid fill">
              <a:extLst>
                <a:ext uri="{FF2B5EF4-FFF2-40B4-BE49-F238E27FC236}">
                  <a16:creationId xmlns:a16="http://schemas.microsoft.com/office/drawing/2014/main" id="{089EA623-1752-DA9E-D598-4809D8B5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19" name="Graphic 18" descr="Cube outline">
              <a:extLst>
                <a:ext uri="{FF2B5EF4-FFF2-40B4-BE49-F238E27FC236}">
                  <a16:creationId xmlns:a16="http://schemas.microsoft.com/office/drawing/2014/main" id="{DFC93244-5666-6F22-8DA4-6BE2B274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FABCE-53FD-6DF3-6362-469C1B023546}"/>
              </a:ext>
            </a:extLst>
          </p:cNvPr>
          <p:cNvGrpSpPr/>
          <p:nvPr/>
        </p:nvGrpSpPr>
        <p:grpSpPr>
          <a:xfrm>
            <a:off x="1616157" y="3567396"/>
            <a:ext cx="502800" cy="502800"/>
            <a:chOff x="7973843" y="1985944"/>
            <a:chExt cx="502800" cy="502800"/>
          </a:xfrm>
        </p:grpSpPr>
        <p:pic>
          <p:nvPicPr>
            <p:cNvPr id="21" name="Graphic 20" descr="Cube with solid fill">
              <a:extLst>
                <a:ext uri="{FF2B5EF4-FFF2-40B4-BE49-F238E27FC236}">
                  <a16:creationId xmlns:a16="http://schemas.microsoft.com/office/drawing/2014/main" id="{A4A29C9D-9FC9-61EC-6DAD-2BC0A0D1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22" name="Graphic 21" descr="Cube outline">
              <a:extLst>
                <a:ext uri="{FF2B5EF4-FFF2-40B4-BE49-F238E27FC236}">
                  <a16:creationId xmlns:a16="http://schemas.microsoft.com/office/drawing/2014/main" id="{C7F7F4C5-CFFB-F2B9-6D40-85DC0348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0F27F-334C-D048-632F-5A8048EA53ED}"/>
              </a:ext>
            </a:extLst>
          </p:cNvPr>
          <p:cNvGrpSpPr/>
          <p:nvPr/>
        </p:nvGrpSpPr>
        <p:grpSpPr>
          <a:xfrm>
            <a:off x="871931" y="2538462"/>
            <a:ext cx="546451" cy="546451"/>
            <a:chOff x="4350342" y="2982505"/>
            <a:chExt cx="624089" cy="624089"/>
          </a:xfrm>
        </p:grpSpPr>
        <p:pic>
          <p:nvPicPr>
            <p:cNvPr id="31" name="Graphic 30" descr="Processor outline">
              <a:extLst>
                <a:ext uri="{FF2B5EF4-FFF2-40B4-BE49-F238E27FC236}">
                  <a16:creationId xmlns:a16="http://schemas.microsoft.com/office/drawing/2014/main" id="{5055A776-1ACB-0076-2668-C5E6313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E7B8BDE5-E4BF-AAFB-44C6-3F88B2E7AFE9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D8D17-1F37-C3AA-09AC-F0FC30EDB16C}"/>
              </a:ext>
            </a:extLst>
          </p:cNvPr>
          <p:cNvGrpSpPr/>
          <p:nvPr/>
        </p:nvGrpSpPr>
        <p:grpSpPr>
          <a:xfrm>
            <a:off x="871869" y="3035480"/>
            <a:ext cx="546451" cy="546451"/>
            <a:chOff x="4350342" y="2982505"/>
            <a:chExt cx="624089" cy="624089"/>
          </a:xfrm>
        </p:grpSpPr>
        <p:pic>
          <p:nvPicPr>
            <p:cNvPr id="34" name="Graphic 33" descr="Processor outline">
              <a:extLst>
                <a:ext uri="{FF2B5EF4-FFF2-40B4-BE49-F238E27FC236}">
                  <a16:creationId xmlns:a16="http://schemas.microsoft.com/office/drawing/2014/main" id="{95F4A51A-204B-D54D-3763-046A0631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DC30073A-F297-4806-AAA1-F1DC00B5BB23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86BCFF-DB2B-091D-A9D8-6DE67A05856E}"/>
              </a:ext>
            </a:extLst>
          </p:cNvPr>
          <p:cNvGrpSpPr/>
          <p:nvPr/>
        </p:nvGrpSpPr>
        <p:grpSpPr>
          <a:xfrm>
            <a:off x="871931" y="3534781"/>
            <a:ext cx="546451" cy="546451"/>
            <a:chOff x="4350342" y="2982503"/>
            <a:chExt cx="624089" cy="624089"/>
          </a:xfrm>
        </p:grpSpPr>
        <p:pic>
          <p:nvPicPr>
            <p:cNvPr id="37" name="Graphic 36" descr="Processor outline">
              <a:extLst>
                <a:ext uri="{FF2B5EF4-FFF2-40B4-BE49-F238E27FC236}">
                  <a16:creationId xmlns:a16="http://schemas.microsoft.com/office/drawing/2014/main" id="{128F2D8B-23B2-3F51-2F7C-7DBC3997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EBB304E5-49A8-AF76-27C4-D0A9B16DFD0E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0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8" y="1033435"/>
            <a:ext cx="4607373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what GPUs are currently attached to an environment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who attached the GPUs to an environment</a:t>
            </a: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734696BB-0C61-60FE-883F-64C015498481}"/>
              </a:ext>
            </a:extLst>
          </p:cNvPr>
          <p:cNvGraphicFramePr>
            <a:graphicFrameLocks noGrp="1"/>
          </p:cNvGraphicFramePr>
          <p:nvPr/>
        </p:nvGraphicFramePr>
        <p:xfrm>
          <a:off x="4018761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551615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1E26F276-DE19-A2DA-6945-B8A6B2A6E3E4}"/>
              </a:ext>
            </a:extLst>
          </p:cNvPr>
          <p:cNvGrpSpPr/>
          <p:nvPr/>
        </p:nvGrpSpPr>
        <p:grpSpPr>
          <a:xfrm>
            <a:off x="4150918" y="2560288"/>
            <a:ext cx="502800" cy="502800"/>
            <a:chOff x="6296141" y="1487166"/>
            <a:chExt cx="502800" cy="502800"/>
          </a:xfrm>
        </p:grpSpPr>
        <p:pic>
          <p:nvPicPr>
            <p:cNvPr id="46" name="Graphic 45" descr="Cube with solid fill">
              <a:extLst>
                <a:ext uri="{FF2B5EF4-FFF2-40B4-BE49-F238E27FC236}">
                  <a16:creationId xmlns:a16="http://schemas.microsoft.com/office/drawing/2014/main" id="{3828FC3C-5EED-7697-B81C-975F1E9F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47" name="Graphic 46" descr="Cube outline">
              <a:extLst>
                <a:ext uri="{FF2B5EF4-FFF2-40B4-BE49-F238E27FC236}">
                  <a16:creationId xmlns:a16="http://schemas.microsoft.com/office/drawing/2014/main" id="{AFD66293-1BF3-1CC6-D54C-07CB97F0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6793B6-8D9D-3AA5-2F47-BE7B2986A1BA}"/>
              </a:ext>
            </a:extLst>
          </p:cNvPr>
          <p:cNvGrpSpPr/>
          <p:nvPr/>
        </p:nvGrpSpPr>
        <p:grpSpPr>
          <a:xfrm>
            <a:off x="4139950" y="3064596"/>
            <a:ext cx="502800" cy="502800"/>
            <a:chOff x="7263289" y="1985867"/>
            <a:chExt cx="502800" cy="502800"/>
          </a:xfrm>
        </p:grpSpPr>
        <p:pic>
          <p:nvPicPr>
            <p:cNvPr id="49" name="Graphic 48" descr="Cube with solid fill">
              <a:extLst>
                <a:ext uri="{FF2B5EF4-FFF2-40B4-BE49-F238E27FC236}">
                  <a16:creationId xmlns:a16="http://schemas.microsoft.com/office/drawing/2014/main" id="{B0A54513-8CA1-F5FC-E32C-4B125CFD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50" name="Graphic 49" descr="Cube outline">
              <a:extLst>
                <a:ext uri="{FF2B5EF4-FFF2-40B4-BE49-F238E27FC236}">
                  <a16:creationId xmlns:a16="http://schemas.microsoft.com/office/drawing/2014/main" id="{C15333EA-8F2F-E865-4934-B534D4F4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BC1434-0200-7C6E-A35A-0558811B6115}"/>
              </a:ext>
            </a:extLst>
          </p:cNvPr>
          <p:cNvGrpSpPr/>
          <p:nvPr/>
        </p:nvGrpSpPr>
        <p:grpSpPr>
          <a:xfrm>
            <a:off x="4163469" y="3567396"/>
            <a:ext cx="502800" cy="502800"/>
            <a:chOff x="7973843" y="1985944"/>
            <a:chExt cx="502800" cy="502800"/>
          </a:xfrm>
        </p:grpSpPr>
        <p:pic>
          <p:nvPicPr>
            <p:cNvPr id="52" name="Graphic 51" descr="Cube with solid fill">
              <a:extLst>
                <a:ext uri="{FF2B5EF4-FFF2-40B4-BE49-F238E27FC236}">
                  <a16:creationId xmlns:a16="http://schemas.microsoft.com/office/drawing/2014/main" id="{8044DF7C-2B76-5F7F-0C53-4517916D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53" name="Graphic 52" descr="Cube outline">
              <a:extLst>
                <a:ext uri="{FF2B5EF4-FFF2-40B4-BE49-F238E27FC236}">
                  <a16:creationId xmlns:a16="http://schemas.microsoft.com/office/drawing/2014/main" id="{A0370C82-06F4-E8A9-0D17-6D450BF4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pic>
        <p:nvPicPr>
          <p:cNvPr id="54" name="Graphic 53" descr="Office worker female with solid fill">
            <a:extLst>
              <a:ext uri="{FF2B5EF4-FFF2-40B4-BE49-F238E27FC236}">
                <a16:creationId xmlns:a16="http://schemas.microsoft.com/office/drawing/2014/main" id="{BBFA1D56-2FD3-797D-C0B0-462D15CED5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7880" y="2584208"/>
            <a:ext cx="421844" cy="421844"/>
          </a:xfrm>
          <a:prstGeom prst="rect">
            <a:avLst/>
          </a:prstGeom>
        </p:spPr>
      </p:pic>
      <p:pic>
        <p:nvPicPr>
          <p:cNvPr id="55" name="Graphic 54" descr="Office worker male with solid fill">
            <a:extLst>
              <a:ext uri="{FF2B5EF4-FFF2-40B4-BE49-F238E27FC236}">
                <a16:creationId xmlns:a16="http://schemas.microsoft.com/office/drawing/2014/main" id="{6524E885-FED5-A0B8-AA9E-806DF0B273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5515" y="3581931"/>
            <a:ext cx="421844" cy="421844"/>
          </a:xfrm>
          <a:prstGeom prst="rect">
            <a:avLst/>
          </a:prstGeom>
        </p:spPr>
      </p:pic>
      <p:pic>
        <p:nvPicPr>
          <p:cNvPr id="57" name="Graphic 56" descr="Female Profile with solid fill">
            <a:extLst>
              <a:ext uri="{FF2B5EF4-FFF2-40B4-BE49-F238E27FC236}">
                <a16:creationId xmlns:a16="http://schemas.microsoft.com/office/drawing/2014/main" id="{924F22E1-12C3-9412-4EED-6897814408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2742" y="3110365"/>
            <a:ext cx="421844" cy="421844"/>
          </a:xfrm>
          <a:prstGeom prst="rect">
            <a:avLst/>
          </a:prstGeom>
        </p:spPr>
      </p:pic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537C1BF4-59A0-6154-3C81-DDFD759BFAD7}"/>
              </a:ext>
            </a:extLst>
          </p:cNvPr>
          <p:cNvGraphicFramePr>
            <a:graphicFrameLocks noGrp="1"/>
          </p:cNvGraphicFramePr>
          <p:nvPr/>
        </p:nvGraphicFramePr>
        <p:xfrm>
          <a:off x="812006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7411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Attached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DFF61A-9F41-E51E-9A5B-5C910B63D777}"/>
              </a:ext>
            </a:extLst>
          </p:cNvPr>
          <p:cNvGrpSpPr/>
          <p:nvPr/>
        </p:nvGrpSpPr>
        <p:grpSpPr>
          <a:xfrm>
            <a:off x="1603606" y="2560288"/>
            <a:ext cx="502800" cy="502800"/>
            <a:chOff x="6296141" y="1487166"/>
            <a:chExt cx="502800" cy="502800"/>
          </a:xfrm>
        </p:grpSpPr>
        <p:pic>
          <p:nvPicPr>
            <p:cNvPr id="7" name="Graphic 6" descr="Cube with solid fill">
              <a:extLst>
                <a:ext uri="{FF2B5EF4-FFF2-40B4-BE49-F238E27FC236}">
                  <a16:creationId xmlns:a16="http://schemas.microsoft.com/office/drawing/2014/main" id="{3C1C4AA7-EA1C-8C05-E739-F2B4FB05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14" name="Graphic 13" descr="Cube outline">
              <a:extLst>
                <a:ext uri="{FF2B5EF4-FFF2-40B4-BE49-F238E27FC236}">
                  <a16:creationId xmlns:a16="http://schemas.microsoft.com/office/drawing/2014/main" id="{119D6CC4-9462-D36D-D0A5-BEC1F2EC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77E942-17AE-027E-3C78-C48EB154EC0F}"/>
              </a:ext>
            </a:extLst>
          </p:cNvPr>
          <p:cNvGrpSpPr/>
          <p:nvPr/>
        </p:nvGrpSpPr>
        <p:grpSpPr>
          <a:xfrm>
            <a:off x="1592638" y="3064596"/>
            <a:ext cx="502800" cy="502800"/>
            <a:chOff x="7263289" y="1985867"/>
            <a:chExt cx="502800" cy="502800"/>
          </a:xfrm>
        </p:grpSpPr>
        <p:pic>
          <p:nvPicPr>
            <p:cNvPr id="18" name="Graphic 17" descr="Cube with solid fill">
              <a:extLst>
                <a:ext uri="{FF2B5EF4-FFF2-40B4-BE49-F238E27FC236}">
                  <a16:creationId xmlns:a16="http://schemas.microsoft.com/office/drawing/2014/main" id="{089EA623-1752-DA9E-D598-4809D8B5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19" name="Graphic 18" descr="Cube outline">
              <a:extLst>
                <a:ext uri="{FF2B5EF4-FFF2-40B4-BE49-F238E27FC236}">
                  <a16:creationId xmlns:a16="http://schemas.microsoft.com/office/drawing/2014/main" id="{DFC93244-5666-6F22-8DA4-6BE2B274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FABCE-53FD-6DF3-6362-469C1B023546}"/>
              </a:ext>
            </a:extLst>
          </p:cNvPr>
          <p:cNvGrpSpPr/>
          <p:nvPr/>
        </p:nvGrpSpPr>
        <p:grpSpPr>
          <a:xfrm>
            <a:off x="1616157" y="3567396"/>
            <a:ext cx="502800" cy="502800"/>
            <a:chOff x="7973843" y="1985944"/>
            <a:chExt cx="502800" cy="502800"/>
          </a:xfrm>
        </p:grpSpPr>
        <p:pic>
          <p:nvPicPr>
            <p:cNvPr id="21" name="Graphic 20" descr="Cube with solid fill">
              <a:extLst>
                <a:ext uri="{FF2B5EF4-FFF2-40B4-BE49-F238E27FC236}">
                  <a16:creationId xmlns:a16="http://schemas.microsoft.com/office/drawing/2014/main" id="{A4A29C9D-9FC9-61EC-6DAD-2BC0A0D1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22" name="Graphic 21" descr="Cube outline">
              <a:extLst>
                <a:ext uri="{FF2B5EF4-FFF2-40B4-BE49-F238E27FC236}">
                  <a16:creationId xmlns:a16="http://schemas.microsoft.com/office/drawing/2014/main" id="{C7F7F4C5-CFFB-F2B9-6D40-85DC0348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0F27F-334C-D048-632F-5A8048EA53ED}"/>
              </a:ext>
            </a:extLst>
          </p:cNvPr>
          <p:cNvGrpSpPr/>
          <p:nvPr/>
        </p:nvGrpSpPr>
        <p:grpSpPr>
          <a:xfrm>
            <a:off x="871931" y="2538462"/>
            <a:ext cx="546451" cy="546451"/>
            <a:chOff x="4350342" y="2982505"/>
            <a:chExt cx="624089" cy="624089"/>
          </a:xfrm>
        </p:grpSpPr>
        <p:pic>
          <p:nvPicPr>
            <p:cNvPr id="31" name="Graphic 30" descr="Processor outline">
              <a:extLst>
                <a:ext uri="{FF2B5EF4-FFF2-40B4-BE49-F238E27FC236}">
                  <a16:creationId xmlns:a16="http://schemas.microsoft.com/office/drawing/2014/main" id="{5055A776-1ACB-0076-2668-C5E6313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E7B8BDE5-E4BF-AAFB-44C6-3F88B2E7AFE9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D8D17-1F37-C3AA-09AC-F0FC30EDB16C}"/>
              </a:ext>
            </a:extLst>
          </p:cNvPr>
          <p:cNvGrpSpPr/>
          <p:nvPr/>
        </p:nvGrpSpPr>
        <p:grpSpPr>
          <a:xfrm>
            <a:off x="871869" y="3035480"/>
            <a:ext cx="546451" cy="546451"/>
            <a:chOff x="4350342" y="2982505"/>
            <a:chExt cx="624089" cy="624089"/>
          </a:xfrm>
        </p:grpSpPr>
        <p:pic>
          <p:nvPicPr>
            <p:cNvPr id="34" name="Graphic 33" descr="Processor outline">
              <a:extLst>
                <a:ext uri="{FF2B5EF4-FFF2-40B4-BE49-F238E27FC236}">
                  <a16:creationId xmlns:a16="http://schemas.microsoft.com/office/drawing/2014/main" id="{95F4A51A-204B-D54D-3763-046A0631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DC30073A-F297-4806-AAA1-F1DC00B5BB23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86BCFF-DB2B-091D-A9D8-6DE67A05856E}"/>
              </a:ext>
            </a:extLst>
          </p:cNvPr>
          <p:cNvGrpSpPr/>
          <p:nvPr/>
        </p:nvGrpSpPr>
        <p:grpSpPr>
          <a:xfrm>
            <a:off x="871931" y="3534781"/>
            <a:ext cx="546451" cy="546451"/>
            <a:chOff x="4350342" y="2982503"/>
            <a:chExt cx="624089" cy="624089"/>
          </a:xfrm>
        </p:grpSpPr>
        <p:pic>
          <p:nvPicPr>
            <p:cNvPr id="37" name="Graphic 36" descr="Processor outline">
              <a:extLst>
                <a:ext uri="{FF2B5EF4-FFF2-40B4-BE49-F238E27FC236}">
                  <a16:creationId xmlns:a16="http://schemas.microsoft.com/office/drawing/2014/main" id="{128F2D8B-23B2-3F51-2F7C-7DBC3997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EBB304E5-49A8-AF76-27C4-D0A9B16DFD0E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7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8" y="1033435"/>
            <a:ext cx="4607373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what GPUs are currently attached to an environment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who attached the GPUs to an environment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how long a 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(s) has been attached to an environment</a:t>
            </a:r>
            <a:endParaRPr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734696BB-0C61-60FE-883F-64C015498481}"/>
              </a:ext>
            </a:extLst>
          </p:cNvPr>
          <p:cNvGraphicFramePr>
            <a:graphicFrameLocks noGrp="1"/>
          </p:cNvGraphicFramePr>
          <p:nvPr/>
        </p:nvGraphicFramePr>
        <p:xfrm>
          <a:off x="4018761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551615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3 hours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14 minutes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days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1E26F276-DE19-A2DA-6945-B8A6B2A6E3E4}"/>
              </a:ext>
            </a:extLst>
          </p:cNvPr>
          <p:cNvGrpSpPr/>
          <p:nvPr/>
        </p:nvGrpSpPr>
        <p:grpSpPr>
          <a:xfrm>
            <a:off x="4150918" y="2560288"/>
            <a:ext cx="502800" cy="502800"/>
            <a:chOff x="6296141" y="1487166"/>
            <a:chExt cx="502800" cy="502800"/>
          </a:xfrm>
        </p:grpSpPr>
        <p:pic>
          <p:nvPicPr>
            <p:cNvPr id="46" name="Graphic 45" descr="Cube with solid fill">
              <a:extLst>
                <a:ext uri="{FF2B5EF4-FFF2-40B4-BE49-F238E27FC236}">
                  <a16:creationId xmlns:a16="http://schemas.microsoft.com/office/drawing/2014/main" id="{3828FC3C-5EED-7697-B81C-975F1E9F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47" name="Graphic 46" descr="Cube outline">
              <a:extLst>
                <a:ext uri="{FF2B5EF4-FFF2-40B4-BE49-F238E27FC236}">
                  <a16:creationId xmlns:a16="http://schemas.microsoft.com/office/drawing/2014/main" id="{AFD66293-1BF3-1CC6-D54C-07CB97F0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6793B6-8D9D-3AA5-2F47-BE7B2986A1BA}"/>
              </a:ext>
            </a:extLst>
          </p:cNvPr>
          <p:cNvGrpSpPr/>
          <p:nvPr/>
        </p:nvGrpSpPr>
        <p:grpSpPr>
          <a:xfrm>
            <a:off x="4139950" y="3064596"/>
            <a:ext cx="502800" cy="502800"/>
            <a:chOff x="7263289" y="1985867"/>
            <a:chExt cx="502800" cy="502800"/>
          </a:xfrm>
        </p:grpSpPr>
        <p:pic>
          <p:nvPicPr>
            <p:cNvPr id="49" name="Graphic 48" descr="Cube with solid fill">
              <a:extLst>
                <a:ext uri="{FF2B5EF4-FFF2-40B4-BE49-F238E27FC236}">
                  <a16:creationId xmlns:a16="http://schemas.microsoft.com/office/drawing/2014/main" id="{B0A54513-8CA1-F5FC-E32C-4B125CFD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50" name="Graphic 49" descr="Cube outline">
              <a:extLst>
                <a:ext uri="{FF2B5EF4-FFF2-40B4-BE49-F238E27FC236}">
                  <a16:creationId xmlns:a16="http://schemas.microsoft.com/office/drawing/2014/main" id="{C15333EA-8F2F-E865-4934-B534D4F4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BC1434-0200-7C6E-A35A-0558811B6115}"/>
              </a:ext>
            </a:extLst>
          </p:cNvPr>
          <p:cNvGrpSpPr/>
          <p:nvPr/>
        </p:nvGrpSpPr>
        <p:grpSpPr>
          <a:xfrm>
            <a:off x="4163469" y="3567396"/>
            <a:ext cx="502800" cy="502800"/>
            <a:chOff x="7973843" y="1985944"/>
            <a:chExt cx="502800" cy="502800"/>
          </a:xfrm>
        </p:grpSpPr>
        <p:pic>
          <p:nvPicPr>
            <p:cNvPr id="52" name="Graphic 51" descr="Cube with solid fill">
              <a:extLst>
                <a:ext uri="{FF2B5EF4-FFF2-40B4-BE49-F238E27FC236}">
                  <a16:creationId xmlns:a16="http://schemas.microsoft.com/office/drawing/2014/main" id="{8044DF7C-2B76-5F7F-0C53-4517916D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53" name="Graphic 52" descr="Cube outline">
              <a:extLst>
                <a:ext uri="{FF2B5EF4-FFF2-40B4-BE49-F238E27FC236}">
                  <a16:creationId xmlns:a16="http://schemas.microsoft.com/office/drawing/2014/main" id="{A0370C82-06F4-E8A9-0D17-6D450BF4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pic>
        <p:nvPicPr>
          <p:cNvPr id="54" name="Graphic 53" descr="Office worker female with solid fill">
            <a:extLst>
              <a:ext uri="{FF2B5EF4-FFF2-40B4-BE49-F238E27FC236}">
                <a16:creationId xmlns:a16="http://schemas.microsoft.com/office/drawing/2014/main" id="{BBFA1D56-2FD3-797D-C0B0-462D15CED5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7880" y="2584208"/>
            <a:ext cx="421844" cy="421844"/>
          </a:xfrm>
          <a:prstGeom prst="rect">
            <a:avLst/>
          </a:prstGeom>
        </p:spPr>
      </p:pic>
      <p:pic>
        <p:nvPicPr>
          <p:cNvPr id="55" name="Graphic 54" descr="Office worker male with solid fill">
            <a:extLst>
              <a:ext uri="{FF2B5EF4-FFF2-40B4-BE49-F238E27FC236}">
                <a16:creationId xmlns:a16="http://schemas.microsoft.com/office/drawing/2014/main" id="{6524E885-FED5-A0B8-AA9E-806DF0B273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5515" y="3581931"/>
            <a:ext cx="421844" cy="421844"/>
          </a:xfrm>
          <a:prstGeom prst="rect">
            <a:avLst/>
          </a:prstGeom>
        </p:spPr>
      </p:pic>
      <p:pic>
        <p:nvPicPr>
          <p:cNvPr id="57" name="Graphic 56" descr="Female Profile with solid fill">
            <a:extLst>
              <a:ext uri="{FF2B5EF4-FFF2-40B4-BE49-F238E27FC236}">
                <a16:creationId xmlns:a16="http://schemas.microsoft.com/office/drawing/2014/main" id="{924F22E1-12C3-9412-4EED-6897814408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2742" y="3110365"/>
            <a:ext cx="421844" cy="421844"/>
          </a:xfrm>
          <a:prstGeom prst="rect">
            <a:avLst/>
          </a:prstGeom>
        </p:spPr>
      </p:pic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537C1BF4-59A0-6154-3C81-DDFD759BFAD7}"/>
              </a:ext>
            </a:extLst>
          </p:cNvPr>
          <p:cNvGraphicFramePr>
            <a:graphicFrameLocks noGrp="1"/>
          </p:cNvGraphicFramePr>
          <p:nvPr/>
        </p:nvGraphicFramePr>
        <p:xfrm>
          <a:off x="812006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7411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Attached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hours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13 minutes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days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DFF61A-9F41-E51E-9A5B-5C910B63D777}"/>
              </a:ext>
            </a:extLst>
          </p:cNvPr>
          <p:cNvGrpSpPr/>
          <p:nvPr/>
        </p:nvGrpSpPr>
        <p:grpSpPr>
          <a:xfrm>
            <a:off x="1603606" y="2560288"/>
            <a:ext cx="502800" cy="502800"/>
            <a:chOff x="6296141" y="1487166"/>
            <a:chExt cx="502800" cy="502800"/>
          </a:xfrm>
        </p:grpSpPr>
        <p:pic>
          <p:nvPicPr>
            <p:cNvPr id="7" name="Graphic 6" descr="Cube with solid fill">
              <a:extLst>
                <a:ext uri="{FF2B5EF4-FFF2-40B4-BE49-F238E27FC236}">
                  <a16:creationId xmlns:a16="http://schemas.microsoft.com/office/drawing/2014/main" id="{3C1C4AA7-EA1C-8C05-E739-F2B4FB05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14" name="Graphic 13" descr="Cube outline">
              <a:extLst>
                <a:ext uri="{FF2B5EF4-FFF2-40B4-BE49-F238E27FC236}">
                  <a16:creationId xmlns:a16="http://schemas.microsoft.com/office/drawing/2014/main" id="{119D6CC4-9462-D36D-D0A5-BEC1F2EC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77E942-17AE-027E-3C78-C48EB154EC0F}"/>
              </a:ext>
            </a:extLst>
          </p:cNvPr>
          <p:cNvGrpSpPr/>
          <p:nvPr/>
        </p:nvGrpSpPr>
        <p:grpSpPr>
          <a:xfrm>
            <a:off x="1592638" y="3064596"/>
            <a:ext cx="502800" cy="502800"/>
            <a:chOff x="7263289" y="1985867"/>
            <a:chExt cx="502800" cy="502800"/>
          </a:xfrm>
        </p:grpSpPr>
        <p:pic>
          <p:nvPicPr>
            <p:cNvPr id="18" name="Graphic 17" descr="Cube with solid fill">
              <a:extLst>
                <a:ext uri="{FF2B5EF4-FFF2-40B4-BE49-F238E27FC236}">
                  <a16:creationId xmlns:a16="http://schemas.microsoft.com/office/drawing/2014/main" id="{089EA623-1752-DA9E-D598-4809D8B5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19" name="Graphic 18" descr="Cube outline">
              <a:extLst>
                <a:ext uri="{FF2B5EF4-FFF2-40B4-BE49-F238E27FC236}">
                  <a16:creationId xmlns:a16="http://schemas.microsoft.com/office/drawing/2014/main" id="{DFC93244-5666-6F22-8DA4-6BE2B274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FABCE-53FD-6DF3-6362-469C1B023546}"/>
              </a:ext>
            </a:extLst>
          </p:cNvPr>
          <p:cNvGrpSpPr/>
          <p:nvPr/>
        </p:nvGrpSpPr>
        <p:grpSpPr>
          <a:xfrm>
            <a:off x="1616157" y="3567396"/>
            <a:ext cx="502800" cy="502800"/>
            <a:chOff x="7973843" y="1985944"/>
            <a:chExt cx="502800" cy="502800"/>
          </a:xfrm>
        </p:grpSpPr>
        <p:pic>
          <p:nvPicPr>
            <p:cNvPr id="21" name="Graphic 20" descr="Cube with solid fill">
              <a:extLst>
                <a:ext uri="{FF2B5EF4-FFF2-40B4-BE49-F238E27FC236}">
                  <a16:creationId xmlns:a16="http://schemas.microsoft.com/office/drawing/2014/main" id="{A4A29C9D-9FC9-61EC-6DAD-2BC0A0D1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22" name="Graphic 21" descr="Cube outline">
              <a:extLst>
                <a:ext uri="{FF2B5EF4-FFF2-40B4-BE49-F238E27FC236}">
                  <a16:creationId xmlns:a16="http://schemas.microsoft.com/office/drawing/2014/main" id="{C7F7F4C5-CFFB-F2B9-6D40-85DC0348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0F27F-334C-D048-632F-5A8048EA53ED}"/>
              </a:ext>
            </a:extLst>
          </p:cNvPr>
          <p:cNvGrpSpPr/>
          <p:nvPr/>
        </p:nvGrpSpPr>
        <p:grpSpPr>
          <a:xfrm>
            <a:off x="871931" y="2538462"/>
            <a:ext cx="546451" cy="546451"/>
            <a:chOff x="4350342" y="2982505"/>
            <a:chExt cx="624089" cy="624089"/>
          </a:xfrm>
        </p:grpSpPr>
        <p:pic>
          <p:nvPicPr>
            <p:cNvPr id="31" name="Graphic 30" descr="Processor outline">
              <a:extLst>
                <a:ext uri="{FF2B5EF4-FFF2-40B4-BE49-F238E27FC236}">
                  <a16:creationId xmlns:a16="http://schemas.microsoft.com/office/drawing/2014/main" id="{5055A776-1ACB-0076-2668-C5E6313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E7B8BDE5-E4BF-AAFB-44C6-3F88B2E7AFE9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D8D17-1F37-C3AA-09AC-F0FC30EDB16C}"/>
              </a:ext>
            </a:extLst>
          </p:cNvPr>
          <p:cNvGrpSpPr/>
          <p:nvPr/>
        </p:nvGrpSpPr>
        <p:grpSpPr>
          <a:xfrm>
            <a:off x="871869" y="3035480"/>
            <a:ext cx="546451" cy="546451"/>
            <a:chOff x="4350342" y="2982505"/>
            <a:chExt cx="624089" cy="624089"/>
          </a:xfrm>
        </p:grpSpPr>
        <p:pic>
          <p:nvPicPr>
            <p:cNvPr id="34" name="Graphic 33" descr="Processor outline">
              <a:extLst>
                <a:ext uri="{FF2B5EF4-FFF2-40B4-BE49-F238E27FC236}">
                  <a16:creationId xmlns:a16="http://schemas.microsoft.com/office/drawing/2014/main" id="{95F4A51A-204B-D54D-3763-046A0631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DC30073A-F297-4806-AAA1-F1DC00B5BB23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86BCFF-DB2B-091D-A9D8-6DE67A05856E}"/>
              </a:ext>
            </a:extLst>
          </p:cNvPr>
          <p:cNvGrpSpPr/>
          <p:nvPr/>
        </p:nvGrpSpPr>
        <p:grpSpPr>
          <a:xfrm>
            <a:off x="871931" y="3534781"/>
            <a:ext cx="546451" cy="546451"/>
            <a:chOff x="4350342" y="2982503"/>
            <a:chExt cx="624089" cy="624089"/>
          </a:xfrm>
        </p:grpSpPr>
        <p:pic>
          <p:nvPicPr>
            <p:cNvPr id="37" name="Graphic 36" descr="Processor outline">
              <a:extLst>
                <a:ext uri="{FF2B5EF4-FFF2-40B4-BE49-F238E27FC236}">
                  <a16:creationId xmlns:a16="http://schemas.microsoft.com/office/drawing/2014/main" id="{128F2D8B-23B2-3F51-2F7C-7DBC3997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EBB304E5-49A8-AF76-27C4-D0A9B16DFD0E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4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7463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nv">
            <a:extLst>
              <a:ext uri="{FF2B5EF4-FFF2-40B4-BE49-F238E27FC236}">
                <a16:creationId xmlns:a16="http://schemas.microsoft.com/office/drawing/2014/main" id="{95A476FC-6C53-EA88-4DD4-C5EEBC4A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" y="449169"/>
            <a:ext cx="3581400" cy="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3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Tutorial</a:t>
            </a:r>
            <a:endParaRPr lang="en-GB" dirty="0"/>
          </a:p>
        </p:txBody>
      </p:sp>
      <p:pic>
        <p:nvPicPr>
          <p:cNvPr id="2" name="Picture 6" descr="genv">
            <a:extLst>
              <a:ext uri="{FF2B5EF4-FFF2-40B4-BE49-F238E27FC236}">
                <a16:creationId xmlns:a16="http://schemas.microsoft.com/office/drawing/2014/main" id="{06C552CA-C77F-280C-7736-68B8F88F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2" y="977152"/>
            <a:ext cx="1684142" cy="4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552BC1-AACB-CDFE-1C1E-BD7E20260411}"/>
              </a:ext>
            </a:extLst>
          </p:cNvPr>
          <p:cNvGrpSpPr/>
          <p:nvPr/>
        </p:nvGrpSpPr>
        <p:grpSpPr>
          <a:xfrm>
            <a:off x="580462" y="1494151"/>
            <a:ext cx="2791723" cy="405831"/>
            <a:chOff x="4024289" y="1409044"/>
            <a:chExt cx="2791723" cy="4058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4B7EC8-7B4D-6E53-CA89-5751A0128341}"/>
                </a:ext>
              </a:extLst>
            </p:cNvPr>
            <p:cNvGrpSpPr/>
            <p:nvPr/>
          </p:nvGrpSpPr>
          <p:grpSpPr>
            <a:xfrm>
              <a:off x="6274748" y="1457227"/>
              <a:ext cx="464163" cy="300205"/>
              <a:chOff x="2812824" y="1458817"/>
              <a:chExt cx="464163" cy="30020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FA9A875-3279-E44D-11D6-0EC9D32ADC95}"/>
                  </a:ext>
                </a:extLst>
              </p:cNvPr>
              <p:cNvSpPr/>
              <p:nvPr/>
            </p:nvSpPr>
            <p:spPr>
              <a:xfrm>
                <a:off x="2812824" y="1458817"/>
                <a:ext cx="464163" cy="300205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042C7965-C958-6427-1190-32FC85E3C297}"/>
                  </a:ext>
                </a:extLst>
              </p:cNvPr>
              <p:cNvSpPr txBox="1"/>
              <p:nvPr/>
            </p:nvSpPr>
            <p:spPr>
              <a:xfrm>
                <a:off x="2854520" y="1458817"/>
                <a:ext cx="376052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7030A0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envs</a:t>
                </a:r>
                <a:endParaRPr b="1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DFD76677-ED56-43B3-F76C-6E0CB8222821}"/>
                </a:ext>
              </a:extLst>
            </p:cNvPr>
            <p:cNvSpPr txBox="1"/>
            <p:nvPr/>
          </p:nvSpPr>
          <p:spPr>
            <a:xfrm>
              <a:off x="4126325" y="1480432"/>
              <a:ext cx="765948" cy="230832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rPr>
                <a:t>monitoring</a:t>
              </a:r>
              <a:endParaRPr sz="1200" i="0" u="none" strike="noStrike" cap="none" dirty="0">
                <a:solidFill>
                  <a:srgbClr val="7030A0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70F567-A9A8-75B8-8F41-99D602FC948E}"/>
                </a:ext>
              </a:extLst>
            </p:cNvPr>
            <p:cNvGrpSpPr/>
            <p:nvPr/>
          </p:nvGrpSpPr>
          <p:grpSpPr>
            <a:xfrm>
              <a:off x="5445853" y="1463179"/>
              <a:ext cx="764807" cy="300205"/>
              <a:chOff x="1838083" y="1122389"/>
              <a:chExt cx="764807" cy="300205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F315808-563C-FD51-648E-701D7ACBE820}"/>
                  </a:ext>
                </a:extLst>
              </p:cNvPr>
              <p:cNvSpPr/>
              <p:nvPr/>
            </p:nvSpPr>
            <p:spPr>
              <a:xfrm>
                <a:off x="1838083" y="1122389"/>
                <a:ext cx="764807" cy="300205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Google Shape;898;p88">
                <a:extLst>
                  <a:ext uri="{FF2B5EF4-FFF2-40B4-BE49-F238E27FC236}">
                    <a16:creationId xmlns:a16="http://schemas.microsoft.com/office/drawing/2014/main" id="{75ECB888-D85A-2254-4697-AFB783A7C0BA}"/>
                  </a:ext>
                </a:extLst>
              </p:cNvPr>
              <p:cNvSpPr txBox="1"/>
              <p:nvPr/>
            </p:nvSpPr>
            <p:spPr>
              <a:xfrm>
                <a:off x="1916911" y="1122775"/>
                <a:ext cx="598849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7030A0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devices</a:t>
                </a:r>
                <a:endParaRPr b="1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9A388D-8E29-6B92-32EB-BCDA4779AF32}"/>
                </a:ext>
              </a:extLst>
            </p:cNvPr>
            <p:cNvSpPr/>
            <p:nvPr/>
          </p:nvSpPr>
          <p:spPr>
            <a:xfrm>
              <a:off x="4024289" y="1409044"/>
              <a:ext cx="2791723" cy="405831"/>
            </a:xfrm>
            <a:prstGeom prst="roundRect">
              <a:avLst/>
            </a:prstGeom>
            <a:noFill/>
            <a:ln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A238B5-0BAC-4F57-8EB8-C199116D3B46}"/>
              </a:ext>
            </a:extLst>
          </p:cNvPr>
          <p:cNvGrpSpPr/>
          <p:nvPr/>
        </p:nvGrpSpPr>
        <p:grpSpPr>
          <a:xfrm>
            <a:off x="580462" y="1991544"/>
            <a:ext cx="3575862" cy="794044"/>
            <a:chOff x="4024289" y="1942317"/>
            <a:chExt cx="3575862" cy="7940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D6AB55-3EC5-E254-E4DA-0F13E33240FD}"/>
                </a:ext>
              </a:extLst>
            </p:cNvPr>
            <p:cNvGrpSpPr/>
            <p:nvPr/>
          </p:nvGrpSpPr>
          <p:grpSpPr>
            <a:xfrm>
              <a:off x="5460005" y="2364586"/>
              <a:ext cx="867984" cy="300205"/>
              <a:chOff x="2812824" y="1996127"/>
              <a:chExt cx="867984" cy="30020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04A178B-8901-3616-864F-61F8EBBB71A9}"/>
                  </a:ext>
                </a:extLst>
              </p:cNvPr>
              <p:cNvSpPr/>
              <p:nvPr/>
            </p:nvSpPr>
            <p:spPr>
              <a:xfrm>
                <a:off x="2812824" y="1996127"/>
                <a:ext cx="867984" cy="30020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E2DF4866-344E-F944-19DC-41CFD8B90680}"/>
                  </a:ext>
                </a:extLst>
              </p:cNvPr>
              <p:cNvSpPr txBox="1"/>
              <p:nvPr/>
            </p:nvSpPr>
            <p:spPr>
              <a:xfrm>
                <a:off x="2854519" y="2013133"/>
                <a:ext cx="793798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deactivate</a:t>
                </a:r>
                <a:endParaRPr b="1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A6E170-A5C8-99F4-A2EA-51C92D5CA929}"/>
                </a:ext>
              </a:extLst>
            </p:cNvPr>
            <p:cNvGrpSpPr/>
            <p:nvPr/>
          </p:nvGrpSpPr>
          <p:grpSpPr>
            <a:xfrm>
              <a:off x="5458355" y="2026475"/>
              <a:ext cx="2059820" cy="300205"/>
              <a:chOff x="543071" y="1996127"/>
              <a:chExt cx="2059820" cy="30020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C3E0733-4ABC-1F82-2579-24DABBF8D1D4}"/>
                  </a:ext>
                </a:extLst>
              </p:cNvPr>
              <p:cNvSpPr/>
              <p:nvPr/>
            </p:nvSpPr>
            <p:spPr>
              <a:xfrm>
                <a:off x="543071" y="1996127"/>
                <a:ext cx="2059820" cy="30020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D052A3E1-1100-BD28-DE9C-27A1FCF2DB3D}"/>
                  </a:ext>
                </a:extLst>
              </p:cNvPr>
              <p:cNvSpPr txBox="1"/>
              <p:nvPr/>
            </p:nvSpPr>
            <p:spPr>
              <a:xfrm>
                <a:off x="580203" y="2013133"/>
                <a:ext cx="2022687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activate </a:t>
                </a:r>
                <a:r>
                  <a:rPr lang="en-US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--name {anything}</a:t>
                </a:r>
                <a:endParaRPr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5D29521A-E8D1-9250-80F3-7D8010C3103B}"/>
                </a:ext>
              </a:extLst>
            </p:cNvPr>
            <p:cNvSpPr txBox="1"/>
            <p:nvPr/>
          </p:nvSpPr>
          <p:spPr>
            <a:xfrm>
              <a:off x="4126324" y="1982678"/>
              <a:ext cx="1282424" cy="387798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Making/removing</a:t>
              </a:r>
              <a:r>
                <a:rPr lang="en-US" sz="1200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 genv</a:t>
              </a: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1200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env</a:t>
              </a: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ironments</a:t>
              </a:r>
              <a:endParaRPr sz="1200" i="0" u="none" strike="noStrike" cap="none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5E9472-CBA3-D4BF-8ABA-9A378EBAAB09}"/>
                </a:ext>
              </a:extLst>
            </p:cNvPr>
            <p:cNvSpPr/>
            <p:nvPr/>
          </p:nvSpPr>
          <p:spPr>
            <a:xfrm>
              <a:off x="4024289" y="1942317"/>
              <a:ext cx="3575862" cy="794044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DC2A0A-FBB9-486D-8FD3-1AFA9BC0CB28}"/>
              </a:ext>
            </a:extLst>
          </p:cNvPr>
          <p:cNvGrpSpPr/>
          <p:nvPr/>
        </p:nvGrpSpPr>
        <p:grpSpPr>
          <a:xfrm>
            <a:off x="580462" y="2869555"/>
            <a:ext cx="4005721" cy="816909"/>
            <a:chOff x="4024289" y="2819652"/>
            <a:chExt cx="4005721" cy="8169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294F41-B349-B05B-DCEE-3C634F8E4F63}"/>
                </a:ext>
              </a:extLst>
            </p:cNvPr>
            <p:cNvGrpSpPr/>
            <p:nvPr/>
          </p:nvGrpSpPr>
          <p:grpSpPr>
            <a:xfrm>
              <a:off x="5449266" y="3246364"/>
              <a:ext cx="1866012" cy="300205"/>
              <a:chOff x="2812824" y="2580924"/>
              <a:chExt cx="1866012" cy="300205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3905C7-B32F-A791-B0E3-DC84D4D95606}"/>
                  </a:ext>
                </a:extLst>
              </p:cNvPr>
              <p:cNvSpPr/>
              <p:nvPr/>
            </p:nvSpPr>
            <p:spPr>
              <a:xfrm>
                <a:off x="2812824" y="2580924"/>
                <a:ext cx="18660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Google Shape;898;p88">
                <a:extLst>
                  <a:ext uri="{FF2B5EF4-FFF2-40B4-BE49-F238E27FC236}">
                    <a16:creationId xmlns:a16="http://schemas.microsoft.com/office/drawing/2014/main" id="{2E9EF5D6-3437-7242-40E0-CEC8B72F6EC7}"/>
                  </a:ext>
                </a:extLst>
              </p:cNvPr>
              <p:cNvSpPr txBox="1"/>
              <p:nvPr/>
            </p:nvSpPr>
            <p:spPr>
              <a:xfrm>
                <a:off x="2854520" y="2597914"/>
                <a:ext cx="1773180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detach </a:t>
                </a:r>
                <a:r>
                  <a:rPr lang="en-US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--index {GPU-ID}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7B403C-3744-750E-FC6E-5B8A4AA7830C}"/>
                </a:ext>
              </a:extLst>
            </p:cNvPr>
            <p:cNvGrpSpPr/>
            <p:nvPr/>
          </p:nvGrpSpPr>
          <p:grpSpPr>
            <a:xfrm>
              <a:off x="5453908" y="2891419"/>
              <a:ext cx="1866012" cy="300205"/>
              <a:chOff x="539224" y="2580924"/>
              <a:chExt cx="1866012" cy="300205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3187C0D-D397-A9D7-0759-F52E32BBEAAA}"/>
                  </a:ext>
                </a:extLst>
              </p:cNvPr>
              <p:cNvSpPr/>
              <p:nvPr/>
            </p:nvSpPr>
            <p:spPr>
              <a:xfrm>
                <a:off x="539224" y="2580924"/>
                <a:ext cx="18660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Google Shape;898;p88">
                <a:extLst>
                  <a:ext uri="{FF2B5EF4-FFF2-40B4-BE49-F238E27FC236}">
                    <a16:creationId xmlns:a16="http://schemas.microsoft.com/office/drawing/2014/main" id="{D8C7D68A-AE78-8847-016B-AAF1CBEF5B34}"/>
                  </a:ext>
                </a:extLst>
              </p:cNvPr>
              <p:cNvSpPr txBox="1"/>
              <p:nvPr/>
            </p:nvSpPr>
            <p:spPr>
              <a:xfrm>
                <a:off x="580203" y="2597914"/>
                <a:ext cx="1712759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at</a:t>
                </a:r>
                <a:r>
                  <a:rPr lang="en-US" b="1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tach </a:t>
                </a:r>
                <a:r>
                  <a:rPr lang="en-US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--index {GPU-ID}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37A45C92-CB58-294E-6AAC-B1085688B407}"/>
                </a:ext>
              </a:extLst>
            </p:cNvPr>
            <p:cNvSpPr txBox="1"/>
            <p:nvPr/>
          </p:nvSpPr>
          <p:spPr>
            <a:xfrm>
              <a:off x="4126325" y="2891419"/>
              <a:ext cx="1067654" cy="230832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assigning GPU(s)</a:t>
              </a:r>
              <a:endParaRPr sz="1200" i="0" u="none" strike="noStrike" cap="none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D69C985-07C1-B0BE-E7C0-5E584908496B}"/>
                </a:ext>
              </a:extLst>
            </p:cNvPr>
            <p:cNvGrpSpPr/>
            <p:nvPr/>
          </p:nvGrpSpPr>
          <p:grpSpPr>
            <a:xfrm>
              <a:off x="7356974" y="3252586"/>
              <a:ext cx="603412" cy="300205"/>
              <a:chOff x="2812824" y="3032590"/>
              <a:chExt cx="603412" cy="30020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D8A0715-1A79-3E61-2292-C72A8F4BD43D}"/>
                  </a:ext>
                </a:extLst>
              </p:cNvPr>
              <p:cNvSpPr/>
              <p:nvPr/>
            </p:nvSpPr>
            <p:spPr>
              <a:xfrm>
                <a:off x="2812824" y="3032590"/>
                <a:ext cx="6034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Google Shape;898;p88">
                <a:extLst>
                  <a:ext uri="{FF2B5EF4-FFF2-40B4-BE49-F238E27FC236}">
                    <a16:creationId xmlns:a16="http://schemas.microsoft.com/office/drawing/2014/main" id="{DB4232C0-DBC6-5DA8-E8E6-4DA4968909B1}"/>
                  </a:ext>
                </a:extLst>
              </p:cNvPr>
              <p:cNvSpPr txBox="1"/>
              <p:nvPr/>
            </p:nvSpPr>
            <p:spPr>
              <a:xfrm>
                <a:off x="2854520" y="3043358"/>
                <a:ext cx="547791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detach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7FDE791-D908-9F65-6738-EA6A48C7EC7A}"/>
                </a:ext>
              </a:extLst>
            </p:cNvPr>
            <p:cNvSpPr/>
            <p:nvPr/>
          </p:nvSpPr>
          <p:spPr>
            <a:xfrm>
              <a:off x="4024289" y="2819652"/>
              <a:ext cx="4005721" cy="816909"/>
            </a:xfrm>
            <a:prstGeom prst="round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4B75B401-DAB0-F02C-6A09-E239F2899D09}"/>
              </a:ext>
            </a:extLst>
          </p:cNvPr>
          <p:cNvSpPr txBox="1"/>
          <p:nvPr/>
        </p:nvSpPr>
        <p:spPr>
          <a:xfrm>
            <a:off x="580462" y="3706174"/>
            <a:ext cx="3783658" cy="634020"/>
          </a:xfrm>
          <a:prstGeom prst="rect">
            <a:avLst/>
          </a:prstGeom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***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To use with </a:t>
            </a: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conda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environments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, simply activate your conda environment, before making a genv environment.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***</a:t>
            </a:r>
            <a:endParaRPr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15CDCE8D-4DA2-575F-D11E-2ED8038F3A2F}"/>
              </a:ext>
            </a:extLst>
          </p:cNvPr>
          <p:cNvSpPr txBox="1"/>
          <p:nvPr/>
        </p:nvSpPr>
        <p:spPr>
          <a:xfrm>
            <a:off x="3449645" y="1480911"/>
            <a:ext cx="1249403" cy="405445"/>
          </a:xfrm>
          <a:prstGeom prst="rect">
            <a:avLst/>
          </a:prstGeom>
        </p:spPr>
        <p:txBody>
          <a:bodyPr spcFirstLastPara="1" wrap="square" lIns="17882" tIns="17882" rIns="17882" bIns="17882" anchor="t" anchorCtr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HINT: use ‘watch’ command to monitor in real-time: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watch genv devices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498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Example Use Case</a:t>
            </a:r>
          </a:p>
        </p:txBody>
      </p:sp>
    </p:spTree>
    <p:extLst>
      <p:ext uri="{BB962C8B-B14F-4D97-AF65-F5344CB8AC3E}">
        <p14:creationId xmlns:p14="http://schemas.microsoft.com/office/powerpoint/2010/main" val="15245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1803256" cy="1032294"/>
            <a:chOff x="570621" y="1294268"/>
            <a:chExt cx="1803256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A786C83A-8CD8-3AE0-9E59-B763F47D3571}"/>
                </a:ext>
              </a:extLst>
            </p:cNvPr>
            <p:cNvSpPr txBox="1"/>
            <p:nvPr/>
          </p:nvSpPr>
          <p:spPr>
            <a:xfrm>
              <a:off x="1687898" y="1367265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Bo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1803256" cy="1032294"/>
            <a:chOff x="570621" y="2415197"/>
            <a:chExt cx="1803256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sp>
          <p:nvSpPr>
            <p:cNvPr id="525" name="Google Shape;898;p88">
              <a:extLst>
                <a:ext uri="{FF2B5EF4-FFF2-40B4-BE49-F238E27FC236}">
                  <a16:creationId xmlns:a16="http://schemas.microsoft.com/office/drawing/2014/main" id="{DA51344A-5887-2385-DD2E-B5C003D800CE}"/>
                </a:ext>
              </a:extLst>
            </p:cNvPr>
            <p:cNvSpPr txBox="1"/>
            <p:nvPr/>
          </p:nvSpPr>
          <p:spPr>
            <a:xfrm>
              <a:off x="1687898" y="2502078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Jango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1803256" cy="1032294"/>
            <a:chOff x="570621" y="3584916"/>
            <a:chExt cx="1803256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sp>
          <p:nvSpPr>
            <p:cNvPr id="526" name="Google Shape;898;p88">
              <a:extLst>
                <a:ext uri="{FF2B5EF4-FFF2-40B4-BE49-F238E27FC236}">
                  <a16:creationId xmlns:a16="http://schemas.microsoft.com/office/drawing/2014/main" id="{A85EEF28-9073-8EDA-1847-C6BA7B3A2CC0}"/>
                </a:ext>
              </a:extLst>
            </p:cNvPr>
            <p:cNvSpPr txBox="1"/>
            <p:nvPr/>
          </p:nvSpPr>
          <p:spPr>
            <a:xfrm>
              <a:off x="1687898" y="3636891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Satine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8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1803256" cy="1032294"/>
            <a:chOff x="570621" y="1294268"/>
            <a:chExt cx="1803256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A786C83A-8CD8-3AE0-9E59-B763F47D3571}"/>
                </a:ext>
              </a:extLst>
            </p:cNvPr>
            <p:cNvSpPr txBox="1"/>
            <p:nvPr/>
          </p:nvSpPr>
          <p:spPr>
            <a:xfrm>
              <a:off x="1687898" y="1367265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Bo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1803256" cy="1032294"/>
            <a:chOff x="570621" y="2415197"/>
            <a:chExt cx="1803256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sp>
          <p:nvSpPr>
            <p:cNvPr id="525" name="Google Shape;898;p88">
              <a:extLst>
                <a:ext uri="{FF2B5EF4-FFF2-40B4-BE49-F238E27FC236}">
                  <a16:creationId xmlns:a16="http://schemas.microsoft.com/office/drawing/2014/main" id="{DA51344A-5887-2385-DD2E-B5C003D800CE}"/>
                </a:ext>
              </a:extLst>
            </p:cNvPr>
            <p:cNvSpPr txBox="1"/>
            <p:nvPr/>
          </p:nvSpPr>
          <p:spPr>
            <a:xfrm>
              <a:off x="1687898" y="2502078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Jango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1803256" cy="1032294"/>
            <a:chOff x="570621" y="3584916"/>
            <a:chExt cx="1803256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sp>
          <p:nvSpPr>
            <p:cNvPr id="526" name="Google Shape;898;p88">
              <a:extLst>
                <a:ext uri="{FF2B5EF4-FFF2-40B4-BE49-F238E27FC236}">
                  <a16:creationId xmlns:a16="http://schemas.microsoft.com/office/drawing/2014/main" id="{A85EEF28-9073-8EDA-1847-C6BA7B3A2CC0}"/>
                </a:ext>
              </a:extLst>
            </p:cNvPr>
            <p:cNvSpPr txBox="1"/>
            <p:nvPr/>
          </p:nvSpPr>
          <p:spPr>
            <a:xfrm>
              <a:off x="1687898" y="3636891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Satine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186876E0-89B4-8735-AB00-D28F2C1EE32E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FE30018E-3EDA-8CCB-7F19-DAEDDA542F0E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C944B9-4E07-D8F1-4FB6-66A79FE30256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60" name="Graphic 59" descr="Processor outline">
                  <a:extLst>
                    <a:ext uri="{FF2B5EF4-FFF2-40B4-BE49-F238E27FC236}">
                      <a16:creationId xmlns:a16="http://schemas.microsoft.com/office/drawing/2014/main" id="{410005CD-BDB8-E995-71DC-98C19CA2C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61" name="Google Shape;898;p88">
                  <a:extLst>
                    <a:ext uri="{FF2B5EF4-FFF2-40B4-BE49-F238E27FC236}">
                      <a16:creationId xmlns:a16="http://schemas.microsoft.com/office/drawing/2014/main" id="{5BE88D63-36B1-D707-3D60-03599ED17C55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570" name="Google Shape;898;p88">
                <a:extLst>
                  <a:ext uri="{FF2B5EF4-FFF2-40B4-BE49-F238E27FC236}">
                    <a16:creationId xmlns:a16="http://schemas.microsoft.com/office/drawing/2014/main" id="{41D2359F-CF2D-2674-3FA3-5E48A959B35E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30787D8F-20BD-A7E2-D123-79C60F624FF0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7E87FBD-B59C-C5ED-E1FD-C687ABB18070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522" name="Graphic 521" descr="Processor outline">
                  <a:extLst>
                    <a:ext uri="{FF2B5EF4-FFF2-40B4-BE49-F238E27FC236}">
                      <a16:creationId xmlns:a16="http://schemas.microsoft.com/office/drawing/2014/main" id="{EBFADFD2-60C9-9263-4F2E-15B72F258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523" name="Google Shape;898;p88">
                  <a:extLst>
                    <a:ext uri="{FF2B5EF4-FFF2-40B4-BE49-F238E27FC236}">
                      <a16:creationId xmlns:a16="http://schemas.microsoft.com/office/drawing/2014/main" id="{F86D2F0E-7267-B663-4E69-1362891D9924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571" name="Google Shape;898;p88">
                <a:extLst>
                  <a:ext uri="{FF2B5EF4-FFF2-40B4-BE49-F238E27FC236}">
                    <a16:creationId xmlns:a16="http://schemas.microsoft.com/office/drawing/2014/main" id="{B4BE3DC4-96BE-8E25-37D0-A53E6B0089FB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29DFFB03-18AF-AA5D-4434-573FF15D5BF1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775427F-8BDE-751F-4016-8E56C1AC7CEB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58" name="Graphic 57" descr="Processor outline">
                  <a:extLst>
                    <a:ext uri="{FF2B5EF4-FFF2-40B4-BE49-F238E27FC236}">
                      <a16:creationId xmlns:a16="http://schemas.microsoft.com/office/drawing/2014/main" id="{9C717DFD-27E7-9427-9FC9-91A511EEB6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59" name="Google Shape;898;p88">
                  <a:extLst>
                    <a:ext uri="{FF2B5EF4-FFF2-40B4-BE49-F238E27FC236}">
                      <a16:creationId xmlns:a16="http://schemas.microsoft.com/office/drawing/2014/main" id="{3D389CC6-9962-2C24-2776-B37F24798184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572" name="Google Shape;898;p88">
                <a:extLst>
                  <a:ext uri="{FF2B5EF4-FFF2-40B4-BE49-F238E27FC236}">
                    <a16:creationId xmlns:a16="http://schemas.microsoft.com/office/drawing/2014/main" id="{F9AAA396-8667-D885-5706-3986BF0B987B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576" name="Rectangle: Rounded Corners 575">
              <a:extLst>
                <a:ext uri="{FF2B5EF4-FFF2-40B4-BE49-F238E27FC236}">
                  <a16:creationId xmlns:a16="http://schemas.microsoft.com/office/drawing/2014/main" id="{68662F42-B842-F724-CBC4-5479F8A859B8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0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3212345" cy="1032294"/>
            <a:chOff x="570621" y="1294268"/>
            <a:chExt cx="3212345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05AF85D1-61D2-CFFF-13F1-0C858E80089F}"/>
                </a:ext>
              </a:extLst>
            </p:cNvPr>
            <p:cNvGrpSpPr/>
            <p:nvPr/>
          </p:nvGrpSpPr>
          <p:grpSpPr>
            <a:xfrm>
              <a:off x="1687898" y="1367265"/>
              <a:ext cx="2095068" cy="862759"/>
              <a:chOff x="1687898" y="1367265"/>
              <a:chExt cx="2095068" cy="862759"/>
            </a:xfrm>
          </p:grpSpPr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A786C83A-8CD8-3AE0-9E59-B763F47D3571}"/>
                  </a:ext>
                </a:extLst>
              </p:cNvPr>
              <p:cNvSpPr txBox="1"/>
              <p:nvPr/>
            </p:nvSpPr>
            <p:spPr>
              <a:xfrm>
                <a:off x="1687898" y="1367265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Bo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8" name="Google Shape;898;p88">
                <a:extLst>
                  <a:ext uri="{FF2B5EF4-FFF2-40B4-BE49-F238E27FC236}">
                    <a16:creationId xmlns:a16="http://schemas.microsoft.com/office/drawing/2014/main" id="{2DF2D2D8-A10C-2DA6-9F1C-E964C4952A42}"/>
                  </a:ext>
                </a:extLst>
              </p:cNvPr>
              <p:cNvSpPr txBox="1"/>
              <p:nvPr/>
            </p:nvSpPr>
            <p:spPr>
              <a:xfrm>
                <a:off x="1687898" y="1574460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Wants to use a GPU to accelerate some data cleaning she must do on a large dataset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1803256" cy="1032294"/>
            <a:chOff x="570621" y="2415197"/>
            <a:chExt cx="1803256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sp>
          <p:nvSpPr>
            <p:cNvPr id="525" name="Google Shape;898;p88">
              <a:extLst>
                <a:ext uri="{FF2B5EF4-FFF2-40B4-BE49-F238E27FC236}">
                  <a16:creationId xmlns:a16="http://schemas.microsoft.com/office/drawing/2014/main" id="{DA51344A-5887-2385-DD2E-B5C003D800CE}"/>
                </a:ext>
              </a:extLst>
            </p:cNvPr>
            <p:cNvSpPr txBox="1"/>
            <p:nvPr/>
          </p:nvSpPr>
          <p:spPr>
            <a:xfrm>
              <a:off x="1687898" y="2502078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Jango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1803256" cy="1032294"/>
            <a:chOff x="570621" y="3584916"/>
            <a:chExt cx="1803256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sp>
          <p:nvSpPr>
            <p:cNvPr id="526" name="Google Shape;898;p88">
              <a:extLst>
                <a:ext uri="{FF2B5EF4-FFF2-40B4-BE49-F238E27FC236}">
                  <a16:creationId xmlns:a16="http://schemas.microsoft.com/office/drawing/2014/main" id="{A85EEF28-9073-8EDA-1847-C6BA7B3A2CC0}"/>
                </a:ext>
              </a:extLst>
            </p:cNvPr>
            <p:cNvSpPr txBox="1"/>
            <p:nvPr/>
          </p:nvSpPr>
          <p:spPr>
            <a:xfrm>
              <a:off x="1687898" y="3636891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Satine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9D968F-A283-9370-4255-855EE8B93C6B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A7075F-1533-344A-0DAB-67A629765990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416974-0735-4C0A-06AD-2189EFA98544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23" name="Graphic 22" descr="Processor outline">
                  <a:extLst>
                    <a:ext uri="{FF2B5EF4-FFF2-40B4-BE49-F238E27FC236}">
                      <a16:creationId xmlns:a16="http://schemas.microsoft.com/office/drawing/2014/main" id="{A41D8DE6-5D08-F301-1C03-6F70E6C1F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4" name="Google Shape;898;p88">
                  <a:extLst>
                    <a:ext uri="{FF2B5EF4-FFF2-40B4-BE49-F238E27FC236}">
                      <a16:creationId xmlns:a16="http://schemas.microsoft.com/office/drawing/2014/main" id="{7DF8A00C-7417-C022-C962-69295F8520A8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22" name="Google Shape;898;p88">
                <a:extLst>
                  <a:ext uri="{FF2B5EF4-FFF2-40B4-BE49-F238E27FC236}">
                    <a16:creationId xmlns:a16="http://schemas.microsoft.com/office/drawing/2014/main" id="{02CEDCB7-43FF-8DB3-A2FA-28693CCA5671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44D9C4-A02B-7203-1ED6-EBD785E04914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BA72B6-C49D-8B34-4E6C-A3C67A2EB042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19" name="Graphic 18" descr="Processor outline">
                  <a:extLst>
                    <a:ext uri="{FF2B5EF4-FFF2-40B4-BE49-F238E27FC236}">
                      <a16:creationId xmlns:a16="http://schemas.microsoft.com/office/drawing/2014/main" id="{D2E1B273-32C0-FC05-0354-5F70CB991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0" name="Google Shape;898;p88">
                  <a:extLst>
                    <a:ext uri="{FF2B5EF4-FFF2-40B4-BE49-F238E27FC236}">
                      <a16:creationId xmlns:a16="http://schemas.microsoft.com/office/drawing/2014/main" id="{6B651F72-7A29-CB25-66D1-323808123148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5A21FD99-DA84-8A0D-F2EB-EECB422E9732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456B2C-61EF-630A-0E4A-5AD244D5A29C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1854110-61A3-17F6-3DDB-EEBA293AE4EC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13" name="Graphic 12" descr="Processor outline">
                  <a:extLst>
                    <a:ext uri="{FF2B5EF4-FFF2-40B4-BE49-F238E27FC236}">
                      <a16:creationId xmlns:a16="http://schemas.microsoft.com/office/drawing/2014/main" id="{15C83E9E-4030-54D3-FF09-BDF0017F3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14" name="Google Shape;898;p88">
                  <a:extLst>
                    <a:ext uri="{FF2B5EF4-FFF2-40B4-BE49-F238E27FC236}">
                      <a16:creationId xmlns:a16="http://schemas.microsoft.com/office/drawing/2014/main" id="{868F0AAD-06A1-6B25-1E7F-1C962D2228EA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D861FDEF-81F8-3EF8-9FEB-D04BBA5163CC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E1E24CC-7140-59A5-6DCE-7500D6FAD74E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8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3212345" cy="1032294"/>
            <a:chOff x="570621" y="1294268"/>
            <a:chExt cx="3212345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05AF85D1-61D2-CFFF-13F1-0C858E80089F}"/>
                </a:ext>
              </a:extLst>
            </p:cNvPr>
            <p:cNvGrpSpPr/>
            <p:nvPr/>
          </p:nvGrpSpPr>
          <p:grpSpPr>
            <a:xfrm>
              <a:off x="1687898" y="1367265"/>
              <a:ext cx="2095068" cy="862759"/>
              <a:chOff x="1687898" y="1367265"/>
              <a:chExt cx="2095068" cy="862759"/>
            </a:xfrm>
          </p:grpSpPr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A786C83A-8CD8-3AE0-9E59-B763F47D3571}"/>
                  </a:ext>
                </a:extLst>
              </p:cNvPr>
              <p:cNvSpPr txBox="1"/>
              <p:nvPr/>
            </p:nvSpPr>
            <p:spPr>
              <a:xfrm>
                <a:off x="1687898" y="1367265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Bo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8" name="Google Shape;898;p88">
                <a:extLst>
                  <a:ext uri="{FF2B5EF4-FFF2-40B4-BE49-F238E27FC236}">
                    <a16:creationId xmlns:a16="http://schemas.microsoft.com/office/drawing/2014/main" id="{2DF2D2D8-A10C-2DA6-9F1C-E964C4952A42}"/>
                  </a:ext>
                </a:extLst>
              </p:cNvPr>
              <p:cNvSpPr txBox="1"/>
              <p:nvPr/>
            </p:nvSpPr>
            <p:spPr>
              <a:xfrm>
                <a:off x="1687898" y="1574460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Wants to use a GPU to accelerate some data cleaning she must do on a large dataset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3212345" cy="1032294"/>
            <a:chOff x="570621" y="2415197"/>
            <a:chExt cx="3212345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5993EAA-B6AE-78ED-2564-2D9D9FC0DFE8}"/>
                </a:ext>
              </a:extLst>
            </p:cNvPr>
            <p:cNvGrpSpPr/>
            <p:nvPr/>
          </p:nvGrpSpPr>
          <p:grpSpPr>
            <a:xfrm>
              <a:off x="1687898" y="2502078"/>
              <a:ext cx="2095068" cy="862759"/>
              <a:chOff x="1687898" y="2502078"/>
              <a:chExt cx="2095068" cy="862759"/>
            </a:xfrm>
          </p:grpSpPr>
          <p:sp>
            <p:nvSpPr>
              <p:cNvPr id="525" name="Google Shape;898;p88">
                <a:extLst>
                  <a:ext uri="{FF2B5EF4-FFF2-40B4-BE49-F238E27FC236}">
                    <a16:creationId xmlns:a16="http://schemas.microsoft.com/office/drawing/2014/main" id="{DA51344A-5887-2385-DD2E-B5C003D800CE}"/>
                  </a:ext>
                </a:extLst>
              </p:cNvPr>
              <p:cNvSpPr txBox="1"/>
              <p:nvPr/>
            </p:nvSpPr>
            <p:spPr>
              <a:xfrm>
                <a:off x="1687898" y="2502078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Jango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9" name="Google Shape;898;p88">
                <a:extLst>
                  <a:ext uri="{FF2B5EF4-FFF2-40B4-BE49-F238E27FC236}">
                    <a16:creationId xmlns:a16="http://schemas.microsoft.com/office/drawing/2014/main" id="{8F5617D7-D568-66EB-4745-A7A67BF57644}"/>
                  </a:ext>
                </a:extLst>
              </p:cNvPr>
              <p:cNvSpPr txBox="1"/>
              <p:nvPr/>
            </p:nvSpPr>
            <p:spPr>
              <a:xfrm>
                <a:off x="1687898" y="2709273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Needs to tweak and train a TensorFlow model for image recognition, several times.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1803256" cy="1032294"/>
            <a:chOff x="570621" y="3584916"/>
            <a:chExt cx="1803256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sp>
          <p:nvSpPr>
            <p:cNvPr id="526" name="Google Shape;898;p88">
              <a:extLst>
                <a:ext uri="{FF2B5EF4-FFF2-40B4-BE49-F238E27FC236}">
                  <a16:creationId xmlns:a16="http://schemas.microsoft.com/office/drawing/2014/main" id="{A85EEF28-9073-8EDA-1847-C6BA7B3A2CC0}"/>
                </a:ext>
              </a:extLst>
            </p:cNvPr>
            <p:cNvSpPr txBox="1"/>
            <p:nvPr/>
          </p:nvSpPr>
          <p:spPr>
            <a:xfrm>
              <a:off x="1687898" y="3636891"/>
              <a:ext cx="685979" cy="26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Satine</a:t>
              </a:r>
              <a:endParaRPr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64BA31-CDA4-222B-C426-0A440C9AE379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4191E6-A1A5-B100-7B0E-99252473DA32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AA74A28-EE2F-2034-83B4-D50269744DAA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23" name="Graphic 22" descr="Processor outline">
                  <a:extLst>
                    <a:ext uri="{FF2B5EF4-FFF2-40B4-BE49-F238E27FC236}">
                      <a16:creationId xmlns:a16="http://schemas.microsoft.com/office/drawing/2014/main" id="{3503F627-846F-08DA-186A-5E6AE53485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4" name="Google Shape;898;p88">
                  <a:extLst>
                    <a:ext uri="{FF2B5EF4-FFF2-40B4-BE49-F238E27FC236}">
                      <a16:creationId xmlns:a16="http://schemas.microsoft.com/office/drawing/2014/main" id="{E08F0C5E-67CC-E720-36D4-CD37FDD20541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22" name="Google Shape;898;p88">
                <a:extLst>
                  <a:ext uri="{FF2B5EF4-FFF2-40B4-BE49-F238E27FC236}">
                    <a16:creationId xmlns:a16="http://schemas.microsoft.com/office/drawing/2014/main" id="{FBE7CC91-693F-ADAD-59EF-BE6C018252E3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56F9DF-2164-92D1-8B99-4BE7186A7128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E3079D6-4115-3E53-82C7-AFBD63A5AAA9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19" name="Graphic 18" descr="Processor outline">
                  <a:extLst>
                    <a:ext uri="{FF2B5EF4-FFF2-40B4-BE49-F238E27FC236}">
                      <a16:creationId xmlns:a16="http://schemas.microsoft.com/office/drawing/2014/main" id="{44FC50CF-290C-9E21-671D-2101ADD42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0" name="Google Shape;898;p88">
                  <a:extLst>
                    <a:ext uri="{FF2B5EF4-FFF2-40B4-BE49-F238E27FC236}">
                      <a16:creationId xmlns:a16="http://schemas.microsoft.com/office/drawing/2014/main" id="{079224AB-0C5D-AE6C-BD86-6441C7B468DE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A46FEEB5-0485-CE83-61F5-FBA569EFA5D0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EC90CE-AFA1-A3C1-A042-6929B4BE64DC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92A9B12-9472-6F08-B61B-22C0E3D5B560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13" name="Graphic 12" descr="Processor outline">
                  <a:extLst>
                    <a:ext uri="{FF2B5EF4-FFF2-40B4-BE49-F238E27FC236}">
                      <a16:creationId xmlns:a16="http://schemas.microsoft.com/office/drawing/2014/main" id="{73B34556-FF5F-B21A-C616-7EBEFA441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14" name="Google Shape;898;p88">
                  <a:extLst>
                    <a:ext uri="{FF2B5EF4-FFF2-40B4-BE49-F238E27FC236}">
                      <a16:creationId xmlns:a16="http://schemas.microsoft.com/office/drawing/2014/main" id="{22DB6727-5934-C4AC-3FF9-C59DF226C675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89696083-75C9-674B-707A-86454A73800E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6013496-00C0-005D-7076-13F1A3EA1B4F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3212345" cy="1032294"/>
            <a:chOff x="570621" y="1294268"/>
            <a:chExt cx="3212345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05AF85D1-61D2-CFFF-13F1-0C858E80089F}"/>
                </a:ext>
              </a:extLst>
            </p:cNvPr>
            <p:cNvGrpSpPr/>
            <p:nvPr/>
          </p:nvGrpSpPr>
          <p:grpSpPr>
            <a:xfrm>
              <a:off x="1687898" y="1367265"/>
              <a:ext cx="2095068" cy="862759"/>
              <a:chOff x="1687898" y="1367265"/>
              <a:chExt cx="2095068" cy="862759"/>
            </a:xfrm>
          </p:grpSpPr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A786C83A-8CD8-3AE0-9E59-B763F47D3571}"/>
                  </a:ext>
                </a:extLst>
              </p:cNvPr>
              <p:cNvSpPr txBox="1"/>
              <p:nvPr/>
            </p:nvSpPr>
            <p:spPr>
              <a:xfrm>
                <a:off x="1687898" y="1367265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Bo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8" name="Google Shape;898;p88">
                <a:extLst>
                  <a:ext uri="{FF2B5EF4-FFF2-40B4-BE49-F238E27FC236}">
                    <a16:creationId xmlns:a16="http://schemas.microsoft.com/office/drawing/2014/main" id="{2DF2D2D8-A10C-2DA6-9F1C-E964C4952A42}"/>
                  </a:ext>
                </a:extLst>
              </p:cNvPr>
              <p:cNvSpPr txBox="1"/>
              <p:nvPr/>
            </p:nvSpPr>
            <p:spPr>
              <a:xfrm>
                <a:off x="1687898" y="1574460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Wants to use a GPU to accelerate some data cleaning she must do on a large dataset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3212345" cy="1032294"/>
            <a:chOff x="570621" y="2415197"/>
            <a:chExt cx="3212345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5993EAA-B6AE-78ED-2564-2D9D9FC0DFE8}"/>
                </a:ext>
              </a:extLst>
            </p:cNvPr>
            <p:cNvGrpSpPr/>
            <p:nvPr/>
          </p:nvGrpSpPr>
          <p:grpSpPr>
            <a:xfrm>
              <a:off x="1687898" y="2502078"/>
              <a:ext cx="2095068" cy="862759"/>
              <a:chOff x="1687898" y="2502078"/>
              <a:chExt cx="2095068" cy="862759"/>
            </a:xfrm>
          </p:grpSpPr>
          <p:sp>
            <p:nvSpPr>
              <p:cNvPr id="525" name="Google Shape;898;p88">
                <a:extLst>
                  <a:ext uri="{FF2B5EF4-FFF2-40B4-BE49-F238E27FC236}">
                    <a16:creationId xmlns:a16="http://schemas.microsoft.com/office/drawing/2014/main" id="{DA51344A-5887-2385-DD2E-B5C003D800CE}"/>
                  </a:ext>
                </a:extLst>
              </p:cNvPr>
              <p:cNvSpPr txBox="1"/>
              <p:nvPr/>
            </p:nvSpPr>
            <p:spPr>
              <a:xfrm>
                <a:off x="1687898" y="2502078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Jango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9" name="Google Shape;898;p88">
                <a:extLst>
                  <a:ext uri="{FF2B5EF4-FFF2-40B4-BE49-F238E27FC236}">
                    <a16:creationId xmlns:a16="http://schemas.microsoft.com/office/drawing/2014/main" id="{8F5617D7-D568-66EB-4745-A7A67BF57644}"/>
                  </a:ext>
                </a:extLst>
              </p:cNvPr>
              <p:cNvSpPr txBox="1"/>
              <p:nvPr/>
            </p:nvSpPr>
            <p:spPr>
              <a:xfrm>
                <a:off x="1687898" y="2709273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Needs to tweak and train a TensorFlow model for image recognition, several times.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3162797" cy="1032294"/>
            <a:chOff x="570621" y="3584916"/>
            <a:chExt cx="3162797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4F2AF411-CDE3-5ABB-9001-0DDA53AC8B8E}"/>
                </a:ext>
              </a:extLst>
            </p:cNvPr>
            <p:cNvGrpSpPr/>
            <p:nvPr/>
          </p:nvGrpSpPr>
          <p:grpSpPr>
            <a:xfrm>
              <a:off x="1687898" y="3636891"/>
              <a:ext cx="2045520" cy="862761"/>
              <a:chOff x="1687898" y="3636891"/>
              <a:chExt cx="2045520" cy="862761"/>
            </a:xfrm>
          </p:grpSpPr>
          <p:sp>
            <p:nvSpPr>
              <p:cNvPr id="526" name="Google Shape;898;p88">
                <a:extLst>
                  <a:ext uri="{FF2B5EF4-FFF2-40B4-BE49-F238E27FC236}">
                    <a16:creationId xmlns:a16="http://schemas.microsoft.com/office/drawing/2014/main" id="{A85EEF28-9073-8EDA-1847-C6BA7B3A2CC0}"/>
                  </a:ext>
                </a:extLst>
              </p:cNvPr>
              <p:cNvSpPr txBox="1"/>
              <p:nvPr/>
            </p:nvSpPr>
            <p:spPr>
              <a:xfrm>
                <a:off x="1687898" y="3636891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Satine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68" name="Google Shape;898;p88">
                <a:extLst>
                  <a:ext uri="{FF2B5EF4-FFF2-40B4-BE49-F238E27FC236}">
                    <a16:creationId xmlns:a16="http://schemas.microsoft.com/office/drawing/2014/main" id="{600CF6E5-8160-E5CD-F314-7DCE9C828435}"/>
                  </a:ext>
                </a:extLst>
              </p:cNvPr>
              <p:cNvSpPr txBox="1"/>
              <p:nvPr/>
            </p:nvSpPr>
            <p:spPr>
              <a:xfrm>
                <a:off x="1687898" y="3844088"/>
                <a:ext cx="2045520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</a:t>
                </a: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 starting a new project and needs to intermittently test her code to make sure it runs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1BD393-9A73-8D4B-18D1-EE3A9D3320FA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CEC23F-71A3-53B9-7DB4-18F7670C7FC0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76EB1DA-CD3B-1F60-BFFD-9E2D658D06BB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23" name="Graphic 22" descr="Processor outline">
                  <a:extLst>
                    <a:ext uri="{FF2B5EF4-FFF2-40B4-BE49-F238E27FC236}">
                      <a16:creationId xmlns:a16="http://schemas.microsoft.com/office/drawing/2014/main" id="{518F038A-54B3-5814-76FE-EAFF82CD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4" name="Google Shape;898;p88">
                  <a:extLst>
                    <a:ext uri="{FF2B5EF4-FFF2-40B4-BE49-F238E27FC236}">
                      <a16:creationId xmlns:a16="http://schemas.microsoft.com/office/drawing/2014/main" id="{BFF2F6A4-00DD-46DB-D756-BCBB5E528193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22" name="Google Shape;898;p88">
                <a:extLst>
                  <a:ext uri="{FF2B5EF4-FFF2-40B4-BE49-F238E27FC236}">
                    <a16:creationId xmlns:a16="http://schemas.microsoft.com/office/drawing/2014/main" id="{7ABD63C3-2E19-2175-5FD5-4C17207F25FB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E85655-8F7D-21D9-B5AA-BF0B0B2FA397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8D0F903-9C76-E316-D729-6E0B53CCCFF3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19" name="Graphic 18" descr="Processor outline">
                  <a:extLst>
                    <a:ext uri="{FF2B5EF4-FFF2-40B4-BE49-F238E27FC236}">
                      <a16:creationId xmlns:a16="http://schemas.microsoft.com/office/drawing/2014/main" id="{45E28164-A5AC-91CD-9171-48F3F1F93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0" name="Google Shape;898;p88">
                  <a:extLst>
                    <a:ext uri="{FF2B5EF4-FFF2-40B4-BE49-F238E27FC236}">
                      <a16:creationId xmlns:a16="http://schemas.microsoft.com/office/drawing/2014/main" id="{F20DD31C-F294-ED76-28E5-B207FE410F51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70B36B42-22EF-0285-F58D-50CB2E8DF813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45FEA0-8E47-8893-3C87-328DD1DD88F4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227D212-E92B-F440-B683-0B58558E3922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13" name="Graphic 12" descr="Processor outline">
                  <a:extLst>
                    <a:ext uri="{FF2B5EF4-FFF2-40B4-BE49-F238E27FC236}">
                      <a16:creationId xmlns:a16="http://schemas.microsoft.com/office/drawing/2014/main" id="{EB2A4AD2-5657-0EB9-8643-C78A12CC6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14" name="Google Shape;898;p88">
                  <a:extLst>
                    <a:ext uri="{FF2B5EF4-FFF2-40B4-BE49-F238E27FC236}">
                      <a16:creationId xmlns:a16="http://schemas.microsoft.com/office/drawing/2014/main" id="{DAFA7CF7-FF62-08A1-7C2B-BB748302C2F5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2DBF43FA-784E-1EF6-8F59-016685308354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811F4D-D8BE-FE9D-F1A4-77B323147A56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5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3212345" cy="1032294"/>
            <a:chOff x="570621" y="1294268"/>
            <a:chExt cx="3212345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05AF85D1-61D2-CFFF-13F1-0C858E80089F}"/>
                </a:ext>
              </a:extLst>
            </p:cNvPr>
            <p:cNvGrpSpPr/>
            <p:nvPr/>
          </p:nvGrpSpPr>
          <p:grpSpPr>
            <a:xfrm>
              <a:off x="1687898" y="1367265"/>
              <a:ext cx="2095068" cy="862759"/>
              <a:chOff x="1687898" y="1367265"/>
              <a:chExt cx="2095068" cy="862759"/>
            </a:xfrm>
          </p:grpSpPr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A786C83A-8CD8-3AE0-9E59-B763F47D3571}"/>
                  </a:ext>
                </a:extLst>
              </p:cNvPr>
              <p:cNvSpPr txBox="1"/>
              <p:nvPr/>
            </p:nvSpPr>
            <p:spPr>
              <a:xfrm>
                <a:off x="1687898" y="1367265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Bo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8" name="Google Shape;898;p88">
                <a:extLst>
                  <a:ext uri="{FF2B5EF4-FFF2-40B4-BE49-F238E27FC236}">
                    <a16:creationId xmlns:a16="http://schemas.microsoft.com/office/drawing/2014/main" id="{2DF2D2D8-A10C-2DA6-9F1C-E964C4952A42}"/>
                  </a:ext>
                </a:extLst>
              </p:cNvPr>
              <p:cNvSpPr txBox="1"/>
              <p:nvPr/>
            </p:nvSpPr>
            <p:spPr>
              <a:xfrm>
                <a:off x="1687898" y="1574460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Wants to use a GPU to accelerate some data cleaning she must do on a large dataset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3212345" cy="1032294"/>
            <a:chOff x="570621" y="2415197"/>
            <a:chExt cx="3212345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5993EAA-B6AE-78ED-2564-2D9D9FC0DFE8}"/>
                </a:ext>
              </a:extLst>
            </p:cNvPr>
            <p:cNvGrpSpPr/>
            <p:nvPr/>
          </p:nvGrpSpPr>
          <p:grpSpPr>
            <a:xfrm>
              <a:off x="1687898" y="2502078"/>
              <a:ext cx="2095068" cy="862759"/>
              <a:chOff x="1687898" y="2502078"/>
              <a:chExt cx="2095068" cy="862759"/>
            </a:xfrm>
          </p:grpSpPr>
          <p:sp>
            <p:nvSpPr>
              <p:cNvPr id="525" name="Google Shape;898;p88">
                <a:extLst>
                  <a:ext uri="{FF2B5EF4-FFF2-40B4-BE49-F238E27FC236}">
                    <a16:creationId xmlns:a16="http://schemas.microsoft.com/office/drawing/2014/main" id="{DA51344A-5887-2385-DD2E-B5C003D800CE}"/>
                  </a:ext>
                </a:extLst>
              </p:cNvPr>
              <p:cNvSpPr txBox="1"/>
              <p:nvPr/>
            </p:nvSpPr>
            <p:spPr>
              <a:xfrm>
                <a:off x="1687898" y="2502078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Jango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9" name="Google Shape;898;p88">
                <a:extLst>
                  <a:ext uri="{FF2B5EF4-FFF2-40B4-BE49-F238E27FC236}">
                    <a16:creationId xmlns:a16="http://schemas.microsoft.com/office/drawing/2014/main" id="{8F5617D7-D568-66EB-4745-A7A67BF57644}"/>
                  </a:ext>
                </a:extLst>
              </p:cNvPr>
              <p:cNvSpPr txBox="1"/>
              <p:nvPr/>
            </p:nvSpPr>
            <p:spPr>
              <a:xfrm>
                <a:off x="1687898" y="2709273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Needs to tweak and train a TensorFlow model for image recognition, several times.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3162797" cy="1032294"/>
            <a:chOff x="570621" y="3584916"/>
            <a:chExt cx="3162797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4F2AF411-CDE3-5ABB-9001-0DDA53AC8B8E}"/>
                </a:ext>
              </a:extLst>
            </p:cNvPr>
            <p:cNvGrpSpPr/>
            <p:nvPr/>
          </p:nvGrpSpPr>
          <p:grpSpPr>
            <a:xfrm>
              <a:off x="1687898" y="3636891"/>
              <a:ext cx="2045520" cy="862761"/>
              <a:chOff x="1687898" y="3636891"/>
              <a:chExt cx="2045520" cy="862761"/>
            </a:xfrm>
          </p:grpSpPr>
          <p:sp>
            <p:nvSpPr>
              <p:cNvPr id="526" name="Google Shape;898;p88">
                <a:extLst>
                  <a:ext uri="{FF2B5EF4-FFF2-40B4-BE49-F238E27FC236}">
                    <a16:creationId xmlns:a16="http://schemas.microsoft.com/office/drawing/2014/main" id="{A85EEF28-9073-8EDA-1847-C6BA7B3A2CC0}"/>
                  </a:ext>
                </a:extLst>
              </p:cNvPr>
              <p:cNvSpPr txBox="1"/>
              <p:nvPr/>
            </p:nvSpPr>
            <p:spPr>
              <a:xfrm>
                <a:off x="1687898" y="3636891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Satine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68" name="Google Shape;898;p88">
                <a:extLst>
                  <a:ext uri="{FF2B5EF4-FFF2-40B4-BE49-F238E27FC236}">
                    <a16:creationId xmlns:a16="http://schemas.microsoft.com/office/drawing/2014/main" id="{600CF6E5-8160-E5CD-F314-7DCE9C828435}"/>
                  </a:ext>
                </a:extLst>
              </p:cNvPr>
              <p:cNvSpPr txBox="1"/>
              <p:nvPr/>
            </p:nvSpPr>
            <p:spPr>
              <a:xfrm>
                <a:off x="1687898" y="3844088"/>
                <a:ext cx="2045520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</a:t>
                </a: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 starting a new project and needs to intermittently test her code to make sure it runs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pic>
        <p:nvPicPr>
          <p:cNvPr id="584" name="Picture 6" descr="genv">
            <a:extLst>
              <a:ext uri="{FF2B5EF4-FFF2-40B4-BE49-F238E27FC236}">
                <a16:creationId xmlns:a16="http://schemas.microsoft.com/office/drawing/2014/main" id="{ABE7B883-450B-0904-BD91-33BC65C0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72" y="2737454"/>
            <a:ext cx="1684142" cy="4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FC22B5F3-6417-C673-4B11-BF87535B2B68}"/>
              </a:ext>
            </a:extLst>
          </p:cNvPr>
          <p:cNvCxnSpPr>
            <a:cxnSpLocks/>
          </p:cNvCxnSpPr>
          <p:nvPr/>
        </p:nvCxnSpPr>
        <p:spPr>
          <a:xfrm>
            <a:off x="5811781" y="2951331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94BC5211-5089-B755-873E-572B5C91A91E}"/>
              </a:ext>
            </a:extLst>
          </p:cNvPr>
          <p:cNvCxnSpPr>
            <a:cxnSpLocks/>
          </p:cNvCxnSpPr>
          <p:nvPr/>
        </p:nvCxnSpPr>
        <p:spPr>
          <a:xfrm flipH="1">
            <a:off x="5811781" y="3037620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65691849-E919-9B31-2F91-1FC19CBCDE81}"/>
              </a:ext>
            </a:extLst>
          </p:cNvPr>
          <p:cNvCxnSpPr>
            <a:cxnSpLocks/>
          </p:cNvCxnSpPr>
          <p:nvPr/>
        </p:nvCxnSpPr>
        <p:spPr>
          <a:xfrm>
            <a:off x="3485300" y="2951331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Arrow Connector 594">
            <a:extLst>
              <a:ext uri="{FF2B5EF4-FFF2-40B4-BE49-F238E27FC236}">
                <a16:creationId xmlns:a16="http://schemas.microsoft.com/office/drawing/2014/main" id="{5FBF80E0-5E95-B1A7-35C5-3D47C09EEEC9}"/>
              </a:ext>
            </a:extLst>
          </p:cNvPr>
          <p:cNvCxnSpPr>
            <a:cxnSpLocks/>
          </p:cNvCxnSpPr>
          <p:nvPr/>
        </p:nvCxnSpPr>
        <p:spPr>
          <a:xfrm flipH="1">
            <a:off x="3485300" y="3037620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04CFB6A4-EDF1-A775-0A7C-D980EFE92F2F}"/>
              </a:ext>
            </a:extLst>
          </p:cNvPr>
          <p:cNvCxnSpPr>
            <a:cxnSpLocks/>
          </p:cNvCxnSpPr>
          <p:nvPr/>
        </p:nvCxnSpPr>
        <p:spPr>
          <a:xfrm>
            <a:off x="3636008" y="2406662"/>
            <a:ext cx="321630" cy="2341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Arrow Connector 596">
            <a:extLst>
              <a:ext uri="{FF2B5EF4-FFF2-40B4-BE49-F238E27FC236}">
                <a16:creationId xmlns:a16="http://schemas.microsoft.com/office/drawing/2014/main" id="{83FA6512-32A4-9358-4B5B-E180E05DE9C6}"/>
              </a:ext>
            </a:extLst>
          </p:cNvPr>
          <p:cNvCxnSpPr>
            <a:cxnSpLocks/>
          </p:cNvCxnSpPr>
          <p:nvPr/>
        </p:nvCxnSpPr>
        <p:spPr>
          <a:xfrm flipH="1" flipV="1">
            <a:off x="3586460" y="2464155"/>
            <a:ext cx="323553" cy="2318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Arrow Connector 601">
            <a:extLst>
              <a:ext uri="{FF2B5EF4-FFF2-40B4-BE49-F238E27FC236}">
                <a16:creationId xmlns:a16="http://schemas.microsoft.com/office/drawing/2014/main" id="{365A8E00-73A5-E480-544F-566FD5D66ACB}"/>
              </a:ext>
            </a:extLst>
          </p:cNvPr>
          <p:cNvCxnSpPr>
            <a:cxnSpLocks/>
          </p:cNvCxnSpPr>
          <p:nvPr/>
        </p:nvCxnSpPr>
        <p:spPr>
          <a:xfrm flipV="1">
            <a:off x="3586460" y="3271764"/>
            <a:ext cx="323553" cy="25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9488EA47-97B6-6753-611F-295067D232FC}"/>
              </a:ext>
            </a:extLst>
          </p:cNvPr>
          <p:cNvCxnSpPr>
            <a:cxnSpLocks/>
          </p:cNvCxnSpPr>
          <p:nvPr/>
        </p:nvCxnSpPr>
        <p:spPr>
          <a:xfrm flipH="1">
            <a:off x="3633309" y="3326914"/>
            <a:ext cx="324329" cy="267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Google Shape;898;p88">
            <a:extLst>
              <a:ext uri="{FF2B5EF4-FFF2-40B4-BE49-F238E27FC236}">
                <a16:creationId xmlns:a16="http://schemas.microsoft.com/office/drawing/2014/main" id="{21A3527C-5E4C-253B-1446-ECAE2B7E3D31}"/>
              </a:ext>
            </a:extLst>
          </p:cNvPr>
          <p:cNvSpPr txBox="1"/>
          <p:nvPr/>
        </p:nvSpPr>
        <p:spPr>
          <a:xfrm>
            <a:off x="4133924" y="3271764"/>
            <a:ext cx="152574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They’ll use Genv to share the 3 GPUs on their machine</a:t>
            </a:r>
            <a:endParaRPr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6C99FF-4DE7-3BB5-A069-FC710126C8EF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6C759-1BB1-249B-3F2C-D9DC7B171D5C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B88CBE1-32DC-5EC7-5C7B-16986B107F26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23" name="Graphic 22" descr="Processor outline">
                  <a:extLst>
                    <a:ext uri="{FF2B5EF4-FFF2-40B4-BE49-F238E27FC236}">
                      <a16:creationId xmlns:a16="http://schemas.microsoft.com/office/drawing/2014/main" id="{C90A8BE6-7E6E-40BE-C94B-A2AB75FCB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4" name="Google Shape;898;p88">
                  <a:extLst>
                    <a:ext uri="{FF2B5EF4-FFF2-40B4-BE49-F238E27FC236}">
                      <a16:creationId xmlns:a16="http://schemas.microsoft.com/office/drawing/2014/main" id="{E9FBA129-44D6-D9A1-BFAA-5317F84662E0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22" name="Google Shape;898;p88">
                <a:extLst>
                  <a:ext uri="{FF2B5EF4-FFF2-40B4-BE49-F238E27FC236}">
                    <a16:creationId xmlns:a16="http://schemas.microsoft.com/office/drawing/2014/main" id="{30DE10B6-8833-5F1A-4158-057842209744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E75895-8965-14B6-4E4F-A918C3519893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B7D684F-DE09-8B35-C70E-9FD742A5001A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19" name="Graphic 18" descr="Processor outline">
                  <a:extLst>
                    <a:ext uri="{FF2B5EF4-FFF2-40B4-BE49-F238E27FC236}">
                      <a16:creationId xmlns:a16="http://schemas.microsoft.com/office/drawing/2014/main" id="{A416A554-435B-F945-B96F-1B8DBD49A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0" name="Google Shape;898;p88">
                  <a:extLst>
                    <a:ext uri="{FF2B5EF4-FFF2-40B4-BE49-F238E27FC236}">
                      <a16:creationId xmlns:a16="http://schemas.microsoft.com/office/drawing/2014/main" id="{718029D0-BC7D-BB50-9CAF-A81BA69B877D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9C646735-AED4-0F91-46C1-BFEE9E3C1483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0D4CB0-5A67-B72A-5F7F-71C5BFC0F017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25BFCFF-214C-E905-5B9A-FF2CC458CC99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13" name="Graphic 12" descr="Processor outline">
                  <a:extLst>
                    <a:ext uri="{FF2B5EF4-FFF2-40B4-BE49-F238E27FC236}">
                      <a16:creationId xmlns:a16="http://schemas.microsoft.com/office/drawing/2014/main" id="{C507F93B-E97F-77AA-D899-45DCCEF72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14" name="Google Shape;898;p88">
                  <a:extLst>
                    <a:ext uri="{FF2B5EF4-FFF2-40B4-BE49-F238E27FC236}">
                      <a16:creationId xmlns:a16="http://schemas.microsoft.com/office/drawing/2014/main" id="{8C74C8B2-EA1F-FBF1-82AE-D279D3097908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6300C9E9-B057-2F4C-AAA9-414B579766A0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414490-334C-87F3-AB14-0B832D3754C7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3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nv">
            <a:extLst>
              <a:ext uri="{FF2B5EF4-FFF2-40B4-BE49-F238E27FC236}">
                <a16:creationId xmlns:a16="http://schemas.microsoft.com/office/drawing/2014/main" id="{95A476FC-6C53-EA88-4DD4-C5EEBC4A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6" y="1966819"/>
            <a:ext cx="3581400" cy="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62;p91">
            <a:extLst>
              <a:ext uri="{FF2B5EF4-FFF2-40B4-BE49-F238E27FC236}">
                <a16:creationId xmlns:a16="http://schemas.microsoft.com/office/drawing/2014/main" id="{B787BBDB-288B-76F4-0C51-4DA43D22B6B3}"/>
              </a:ext>
            </a:extLst>
          </p:cNvPr>
          <p:cNvSpPr txBox="1"/>
          <p:nvPr/>
        </p:nvSpPr>
        <p:spPr>
          <a:xfrm>
            <a:off x="4975202" y="3020666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2060" name="Picture 12" descr="Slack has a new logo and it's ... fine | Mashable">
            <a:extLst>
              <a:ext uri="{FF2B5EF4-FFF2-40B4-BE49-F238E27FC236}">
                <a16:creationId xmlns:a16="http://schemas.microsoft.com/office/drawing/2014/main" id="{D86DCD98-9C75-54A0-F2E6-9F2243A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27" y="2016550"/>
            <a:ext cx="1951282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62;p91">
            <a:extLst>
              <a:ext uri="{FF2B5EF4-FFF2-40B4-BE49-F238E27FC236}">
                <a16:creationId xmlns:a16="http://schemas.microsoft.com/office/drawing/2014/main" id="{202E33DB-55E8-C7B9-2E81-62FE5339EAA1}"/>
              </a:ext>
            </a:extLst>
          </p:cNvPr>
          <p:cNvSpPr txBox="1"/>
          <p:nvPr/>
        </p:nvSpPr>
        <p:spPr>
          <a:xfrm>
            <a:off x="4917343" y="1102233"/>
            <a:ext cx="3396641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genv is a brand new; we are </a:t>
            </a:r>
            <a:r>
              <a:rPr lang="en-US" b="1" u="sng" dirty="0">
                <a:latin typeface="+mj-lt"/>
                <a:ea typeface="Montserrat"/>
                <a:cs typeface="+mj-lt"/>
                <a:sym typeface="Montserrat"/>
              </a:rPr>
              <a:t>looking for feedback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! Please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join our slack channel 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to let us know how we can improve genv!</a:t>
            </a:r>
          </a:p>
        </p:txBody>
      </p:sp>
    </p:spTree>
    <p:extLst>
      <p:ext uri="{BB962C8B-B14F-4D97-AF65-F5344CB8AC3E}">
        <p14:creationId xmlns:p14="http://schemas.microsoft.com/office/powerpoint/2010/main" val="11046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1"/>
          <p:cNvSpPr txBox="1"/>
          <p:nvPr/>
        </p:nvSpPr>
        <p:spPr>
          <a:xfrm>
            <a:off x="784358" y="3485224"/>
            <a:ext cx="338675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2054" name="Picture 6" descr="genv">
            <a:extLst>
              <a:ext uri="{FF2B5EF4-FFF2-40B4-BE49-F238E27FC236}">
                <a16:creationId xmlns:a16="http://schemas.microsoft.com/office/drawing/2014/main" id="{95A476FC-6C53-EA88-4DD4-C5EEBC4A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" y="449169"/>
            <a:ext cx="3581400" cy="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62;p91">
            <a:extLst>
              <a:ext uri="{FF2B5EF4-FFF2-40B4-BE49-F238E27FC236}">
                <a16:creationId xmlns:a16="http://schemas.microsoft.com/office/drawing/2014/main" id="{A20BCC2E-9526-3F94-798B-F3803493C601}"/>
              </a:ext>
            </a:extLst>
          </p:cNvPr>
          <p:cNvSpPr txBox="1"/>
          <p:nvPr/>
        </p:nvSpPr>
        <p:spPr>
          <a:xfrm>
            <a:off x="733300" y="2026682"/>
            <a:ext cx="571195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  <a:ea typeface="Montserrat"/>
                <a:cs typeface="+mj-lt"/>
                <a:sym typeface="Montserrat"/>
              </a:rPr>
              <a:t>“Easily find, and switch between GPUs. Share or Reserve GPU resources easily and boost your productivity. 100% open source and installs in seconds”</a:t>
            </a:r>
          </a:p>
        </p:txBody>
      </p:sp>
    </p:spTree>
    <p:extLst>
      <p:ext uri="{BB962C8B-B14F-4D97-AF65-F5344CB8AC3E}">
        <p14:creationId xmlns:p14="http://schemas.microsoft.com/office/powerpoint/2010/main" val="8312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Thank you!</a:t>
            </a:r>
          </a:p>
        </p:txBody>
      </p:sp>
      <p:sp>
        <p:nvSpPr>
          <p:cNvPr id="3" name="Google Shape;862;p91">
            <a:extLst>
              <a:ext uri="{FF2B5EF4-FFF2-40B4-BE49-F238E27FC236}">
                <a16:creationId xmlns:a16="http://schemas.microsoft.com/office/drawing/2014/main" id="{442364BB-5AB4-FFEB-3129-CDDF54E6529E}"/>
              </a:ext>
            </a:extLst>
          </p:cNvPr>
          <p:cNvSpPr txBox="1"/>
          <p:nvPr/>
        </p:nvSpPr>
        <p:spPr>
          <a:xfrm>
            <a:off x="4143097" y="3670494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65C461-2162-8894-9BD9-3DD1C64C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97" y="647457"/>
            <a:ext cx="2655009" cy="7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4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</a:t>
            </a: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1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817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416ED0-FB41-42E0-860F-6726DABB5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5344B7-CB8F-47CB-B899-05D2CE1D7E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9E0C9-E80C-46B2-971D-7BDA9B67EDB3}">
  <ds:schemaRefs>
    <ds:schemaRef ds:uri="http://purl.org/dc/elements/1.1/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2237</Words>
  <Application>Microsoft Office PowerPoint</Application>
  <PresentationFormat>On-screen Show (16:9)</PresentationFormat>
  <Paragraphs>917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Montserrat</vt:lpstr>
      <vt:lpstr>Cambria</vt:lpstr>
      <vt:lpstr>Arial</vt:lpstr>
      <vt:lpstr>Trebuchet MS</vt:lpstr>
      <vt:lpstr>Noto Sans Symbols</vt:lpstr>
      <vt:lpstr>Calibri</vt:lpstr>
      <vt:lpstr>Helvetica Neue</vt:lpstr>
      <vt:lpstr>Montserrat Medium</vt:lpstr>
      <vt:lpstr>1_Simple Light</vt:lpstr>
      <vt:lpstr>PowerPoint Presentation</vt:lpstr>
      <vt:lpstr>PowerPoint Presentation</vt:lpstr>
      <vt:lpstr>PowerPoint Presentation</vt:lpstr>
      <vt:lpstr>PowerPoint Presentation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Solution: genv</vt:lpstr>
      <vt:lpstr>Solution: genv</vt:lpstr>
      <vt:lpstr>Solution: genv</vt:lpstr>
      <vt:lpstr>Solution: genv</vt:lpstr>
      <vt:lpstr>Solution: genv</vt:lpstr>
      <vt:lpstr>Solution: genv</vt:lpstr>
      <vt:lpstr>Solution: genv</vt:lpstr>
      <vt:lpstr>PowerPoint Presentation</vt:lpstr>
      <vt:lpstr>Tutorial</vt:lpstr>
      <vt:lpstr>PowerPoint Presentation</vt:lpstr>
      <vt:lpstr>Use Case</vt:lpstr>
      <vt:lpstr>Use Case</vt:lpstr>
      <vt:lpstr>Use Case</vt:lpstr>
      <vt:lpstr>Use Case</vt:lpstr>
      <vt:lpstr>Use Case</vt:lpstr>
      <vt:lpstr>Use Case</vt:lpstr>
      <vt:lpstr>Use Case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81</cp:revision>
  <dcterms:created xsi:type="dcterms:W3CDTF">2022-08-10T07:54:53Z</dcterms:created>
  <dcterms:modified xsi:type="dcterms:W3CDTF">2022-11-24T20:16:05Z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